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51206400" cy="32918400"/>
  <p:notesSz cx="6858000" cy="9144000"/>
  <p:defaultTextStyle>
    <a:defPPr>
      <a:defRPr lang="en-US"/>
    </a:defPPr>
    <a:lvl1pPr algn="l" defTabSz="5014913" rtl="0" fontAlgn="base">
      <a:spcBef>
        <a:spcPct val="0"/>
      </a:spcBef>
      <a:spcAft>
        <a:spcPct val="0"/>
      </a:spcAft>
      <a:defRPr sz="9800" kern="1200">
        <a:solidFill>
          <a:schemeClr val="tx1"/>
        </a:solidFill>
        <a:latin typeface="Calibri" pitchFamily="34" charset="0"/>
        <a:ea typeface="+mn-ea"/>
        <a:cs typeface="Arial" charset="0"/>
      </a:defRPr>
    </a:lvl1pPr>
    <a:lvl2pPr marL="2506663" indent="-2049463" algn="l" defTabSz="5014913" rtl="0" fontAlgn="base">
      <a:spcBef>
        <a:spcPct val="0"/>
      </a:spcBef>
      <a:spcAft>
        <a:spcPct val="0"/>
      </a:spcAft>
      <a:defRPr sz="9800" kern="1200">
        <a:solidFill>
          <a:schemeClr val="tx1"/>
        </a:solidFill>
        <a:latin typeface="Calibri" pitchFamily="34" charset="0"/>
        <a:ea typeface="+mn-ea"/>
        <a:cs typeface="Arial" charset="0"/>
      </a:defRPr>
    </a:lvl2pPr>
    <a:lvl3pPr marL="5014913" indent="-4100513" algn="l" defTabSz="5014913" rtl="0" fontAlgn="base">
      <a:spcBef>
        <a:spcPct val="0"/>
      </a:spcBef>
      <a:spcAft>
        <a:spcPct val="0"/>
      </a:spcAft>
      <a:defRPr sz="9800" kern="1200">
        <a:solidFill>
          <a:schemeClr val="tx1"/>
        </a:solidFill>
        <a:latin typeface="Calibri" pitchFamily="34" charset="0"/>
        <a:ea typeface="+mn-ea"/>
        <a:cs typeface="Arial" charset="0"/>
      </a:defRPr>
    </a:lvl3pPr>
    <a:lvl4pPr marL="7523163" indent="-6151563" algn="l" defTabSz="5014913" rtl="0" fontAlgn="base">
      <a:spcBef>
        <a:spcPct val="0"/>
      </a:spcBef>
      <a:spcAft>
        <a:spcPct val="0"/>
      </a:spcAft>
      <a:defRPr sz="9800" kern="1200">
        <a:solidFill>
          <a:schemeClr val="tx1"/>
        </a:solidFill>
        <a:latin typeface="Calibri" pitchFamily="34" charset="0"/>
        <a:ea typeface="+mn-ea"/>
        <a:cs typeface="Arial" charset="0"/>
      </a:defRPr>
    </a:lvl4pPr>
    <a:lvl5pPr marL="10031413" indent="-8202613" algn="l" defTabSz="5014913" rtl="0" fontAlgn="base">
      <a:spcBef>
        <a:spcPct val="0"/>
      </a:spcBef>
      <a:spcAft>
        <a:spcPct val="0"/>
      </a:spcAft>
      <a:defRPr sz="9800" kern="1200">
        <a:solidFill>
          <a:schemeClr val="tx1"/>
        </a:solidFill>
        <a:latin typeface="Calibri" pitchFamily="34" charset="0"/>
        <a:ea typeface="+mn-ea"/>
        <a:cs typeface="Arial" charset="0"/>
      </a:defRPr>
    </a:lvl5pPr>
    <a:lvl6pPr marL="2286000" algn="l" defTabSz="914400" rtl="0" eaLnBrk="1" latinLnBrk="0" hangingPunct="1">
      <a:defRPr sz="9800" kern="1200">
        <a:solidFill>
          <a:schemeClr val="tx1"/>
        </a:solidFill>
        <a:latin typeface="Calibri" pitchFamily="34" charset="0"/>
        <a:ea typeface="+mn-ea"/>
        <a:cs typeface="Arial" charset="0"/>
      </a:defRPr>
    </a:lvl6pPr>
    <a:lvl7pPr marL="2743200" algn="l" defTabSz="914400" rtl="0" eaLnBrk="1" latinLnBrk="0" hangingPunct="1">
      <a:defRPr sz="9800" kern="1200">
        <a:solidFill>
          <a:schemeClr val="tx1"/>
        </a:solidFill>
        <a:latin typeface="Calibri" pitchFamily="34" charset="0"/>
        <a:ea typeface="+mn-ea"/>
        <a:cs typeface="Arial" charset="0"/>
      </a:defRPr>
    </a:lvl7pPr>
    <a:lvl8pPr marL="3200400" algn="l" defTabSz="914400" rtl="0" eaLnBrk="1" latinLnBrk="0" hangingPunct="1">
      <a:defRPr sz="9800" kern="1200">
        <a:solidFill>
          <a:schemeClr val="tx1"/>
        </a:solidFill>
        <a:latin typeface="Calibri" pitchFamily="34" charset="0"/>
        <a:ea typeface="+mn-ea"/>
        <a:cs typeface="Arial" charset="0"/>
      </a:defRPr>
    </a:lvl8pPr>
    <a:lvl9pPr marL="3657600" algn="l" defTabSz="914400" rtl="0" eaLnBrk="1" latinLnBrk="0" hangingPunct="1">
      <a:defRPr sz="9800"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3422">
          <p15:clr>
            <a:srgbClr val="A4A3A4"/>
          </p15:clr>
        </p15:guide>
        <p15:guide id="2" orient="horz" pos="288">
          <p15:clr>
            <a:srgbClr val="A4A3A4"/>
          </p15:clr>
        </p15:guide>
        <p15:guide id="3" orient="horz" pos="20160">
          <p15:clr>
            <a:srgbClr val="A4A3A4"/>
          </p15:clr>
        </p15:guide>
        <p15:guide id="4" orient="horz">
          <p15:clr>
            <a:srgbClr val="A4A3A4"/>
          </p15:clr>
        </p15:guide>
        <p15:guide id="5" pos="678">
          <p15:clr>
            <a:srgbClr val="A4A3A4"/>
          </p15:clr>
        </p15:guide>
        <p15:guide id="6" pos="315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240" autoAdjust="0"/>
    <p:restoredTop sz="94701" autoAdjust="0"/>
  </p:normalViewPr>
  <p:slideViewPr>
    <p:cSldViewPr snapToGrid="0" snapToObjects="1" showGuides="1">
      <p:cViewPr>
        <p:scale>
          <a:sx n="50" d="100"/>
          <a:sy n="50" d="100"/>
        </p:scale>
        <p:origin x="2584" y="5432"/>
      </p:cViewPr>
      <p:guideLst>
        <p:guide orient="horz" pos="3422"/>
        <p:guide orient="horz" pos="288"/>
        <p:guide orient="horz" pos="20160"/>
        <p:guide orient="horz"/>
        <p:guide pos="678"/>
        <p:guide pos="315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15886"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5015886" fontAlgn="auto">
              <a:spcBef>
                <a:spcPts val="0"/>
              </a:spcBef>
              <a:spcAft>
                <a:spcPts val="0"/>
              </a:spcAft>
              <a:defRPr sz="1200">
                <a:latin typeface="+mn-lt"/>
                <a:cs typeface="+mn-cs"/>
              </a:defRPr>
            </a:lvl1pPr>
          </a:lstStyle>
          <a:p>
            <a:pPr>
              <a:defRPr/>
            </a:pPr>
            <a:fld id="{B64766A8-2453-4D11-B0DC-C50DB852D1DA}" type="datetimeFigureOut">
              <a:rPr lang="en-US"/>
              <a:pPr>
                <a:defRPr/>
              </a:pPr>
              <a:t>11/9/15</a:t>
            </a:fld>
            <a:endParaRPr lang="en-US" dirty="0"/>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015886"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5015886" fontAlgn="auto">
              <a:spcBef>
                <a:spcPts val="0"/>
              </a:spcBef>
              <a:spcAft>
                <a:spcPts val="0"/>
              </a:spcAft>
              <a:defRPr sz="1200">
                <a:latin typeface="+mn-lt"/>
                <a:cs typeface="+mn-cs"/>
              </a:defRPr>
            </a:lvl1pPr>
          </a:lstStyle>
          <a:p>
            <a:pPr>
              <a:defRPr/>
            </a:pPr>
            <a:fld id="{C864C5C9-8908-41AA-A679-DA3363EBEEDA}" type="slidenum">
              <a:rPr lang="en-US"/>
              <a:pPr>
                <a:defRPr/>
              </a:pPr>
              <a:t>‹#›</a:t>
            </a:fld>
            <a:endParaRPr lang="en-US" dirty="0"/>
          </a:p>
        </p:txBody>
      </p:sp>
    </p:spTree>
    <p:extLst>
      <p:ext uri="{BB962C8B-B14F-4D97-AF65-F5344CB8AC3E}">
        <p14:creationId xmlns:p14="http://schemas.microsoft.com/office/powerpoint/2010/main" val="2506986161"/>
      </p:ext>
    </p:extLst>
  </p:cSld>
  <p:clrMap bg1="lt1" tx1="dk1" bg2="lt2" tx2="dk2" accent1="accent1" accent2="accent2" accent3="accent3" accent4="accent4" accent5="accent5" accent6="accent6" hlink="hlink" folHlink="folHlink"/>
  <p:notesStyle>
    <a:lvl1pPr algn="l" defTabSz="5014913" rtl="0" eaLnBrk="0" fontAlgn="base" hangingPunct="0">
      <a:spcBef>
        <a:spcPct val="30000"/>
      </a:spcBef>
      <a:spcAft>
        <a:spcPct val="0"/>
      </a:spcAft>
      <a:defRPr sz="6600" kern="1200">
        <a:solidFill>
          <a:schemeClr val="tx1"/>
        </a:solidFill>
        <a:latin typeface="+mn-lt"/>
        <a:ea typeface="+mn-ea"/>
        <a:cs typeface="+mn-cs"/>
      </a:defRPr>
    </a:lvl1pPr>
    <a:lvl2pPr marL="2506663" algn="l" defTabSz="5014913" rtl="0" eaLnBrk="0" fontAlgn="base" hangingPunct="0">
      <a:spcBef>
        <a:spcPct val="30000"/>
      </a:spcBef>
      <a:spcAft>
        <a:spcPct val="0"/>
      </a:spcAft>
      <a:defRPr sz="6600" kern="1200">
        <a:solidFill>
          <a:schemeClr val="tx1"/>
        </a:solidFill>
        <a:latin typeface="+mn-lt"/>
        <a:ea typeface="+mn-ea"/>
        <a:cs typeface="+mn-cs"/>
      </a:defRPr>
    </a:lvl2pPr>
    <a:lvl3pPr marL="5014913" algn="l" defTabSz="5014913" rtl="0" eaLnBrk="0" fontAlgn="base" hangingPunct="0">
      <a:spcBef>
        <a:spcPct val="30000"/>
      </a:spcBef>
      <a:spcAft>
        <a:spcPct val="0"/>
      </a:spcAft>
      <a:defRPr sz="6600" kern="1200">
        <a:solidFill>
          <a:schemeClr val="tx1"/>
        </a:solidFill>
        <a:latin typeface="+mn-lt"/>
        <a:ea typeface="+mn-ea"/>
        <a:cs typeface="+mn-cs"/>
      </a:defRPr>
    </a:lvl3pPr>
    <a:lvl4pPr marL="7523163" algn="l" defTabSz="5014913" rtl="0" eaLnBrk="0" fontAlgn="base" hangingPunct="0">
      <a:spcBef>
        <a:spcPct val="30000"/>
      </a:spcBef>
      <a:spcAft>
        <a:spcPct val="0"/>
      </a:spcAft>
      <a:defRPr sz="6600" kern="1200">
        <a:solidFill>
          <a:schemeClr val="tx1"/>
        </a:solidFill>
        <a:latin typeface="+mn-lt"/>
        <a:ea typeface="+mn-ea"/>
        <a:cs typeface="+mn-cs"/>
      </a:defRPr>
    </a:lvl4pPr>
    <a:lvl5pPr marL="10031413" algn="l" defTabSz="5014913" rtl="0" eaLnBrk="0" fontAlgn="base" hangingPunct="0">
      <a:spcBef>
        <a:spcPct val="30000"/>
      </a:spcBef>
      <a:spcAft>
        <a:spcPct val="0"/>
      </a:spcAft>
      <a:defRPr sz="6600" kern="1200">
        <a:solidFill>
          <a:schemeClr val="tx1"/>
        </a:solidFill>
        <a:latin typeface="+mn-lt"/>
        <a:ea typeface="+mn-ea"/>
        <a:cs typeface="+mn-cs"/>
      </a:defRPr>
    </a:lvl5pPr>
    <a:lvl6pPr marL="12539716" algn="l" defTabSz="5015886" rtl="0" eaLnBrk="1" latinLnBrk="0" hangingPunct="1">
      <a:defRPr sz="6600" kern="1200">
        <a:solidFill>
          <a:schemeClr val="tx1"/>
        </a:solidFill>
        <a:latin typeface="+mn-lt"/>
        <a:ea typeface="+mn-ea"/>
        <a:cs typeface="+mn-cs"/>
      </a:defRPr>
    </a:lvl6pPr>
    <a:lvl7pPr marL="15047660" algn="l" defTabSz="5015886" rtl="0" eaLnBrk="1" latinLnBrk="0" hangingPunct="1">
      <a:defRPr sz="6600" kern="1200">
        <a:solidFill>
          <a:schemeClr val="tx1"/>
        </a:solidFill>
        <a:latin typeface="+mn-lt"/>
        <a:ea typeface="+mn-ea"/>
        <a:cs typeface="+mn-cs"/>
      </a:defRPr>
    </a:lvl7pPr>
    <a:lvl8pPr marL="17555602" algn="l" defTabSz="5015886" rtl="0" eaLnBrk="1" latinLnBrk="0" hangingPunct="1">
      <a:defRPr sz="6600" kern="1200">
        <a:solidFill>
          <a:schemeClr val="tx1"/>
        </a:solidFill>
        <a:latin typeface="+mn-lt"/>
        <a:ea typeface="+mn-ea"/>
        <a:cs typeface="+mn-cs"/>
      </a:defRPr>
    </a:lvl8pPr>
    <a:lvl9pPr marL="20063546" algn="l" defTabSz="5015886" rtl="0" eaLnBrk="1" latinLnBrk="0" hangingPunct="1">
      <a:defRPr sz="6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864C5C9-8908-41AA-A679-DA3363EBEEDA}" type="slidenum">
              <a:rPr lang="en-US" smtClean="0"/>
              <a:pPr>
                <a:defRPr/>
              </a:pPr>
              <a:t>1</a:t>
            </a:fld>
            <a:endParaRPr lang="en-US" dirty="0"/>
          </a:p>
        </p:txBody>
      </p:sp>
    </p:spTree>
    <p:extLst>
      <p:ext uri="{BB962C8B-B14F-4D97-AF65-F5344CB8AC3E}">
        <p14:creationId xmlns:p14="http://schemas.microsoft.com/office/powerpoint/2010/main" val="333475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4" y="6420045"/>
            <a:ext cx="11732948"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1076062" y="5507184"/>
            <a:ext cx="11723688" cy="857368"/>
          </a:xfrm>
          <a:prstGeom prst="rect">
            <a:avLst/>
          </a:prstGeom>
          <a:noFill/>
        </p:spPr>
        <p:txBody>
          <a:bodyPr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0" name="Text Placeholder 5"/>
          <p:cNvSpPr>
            <a:spLocks noGrp="1"/>
          </p:cNvSpPr>
          <p:nvPr>
            <p:ph type="body" sz="quarter" idx="20"/>
          </p:nvPr>
        </p:nvSpPr>
        <p:spPr>
          <a:xfrm>
            <a:off x="1076062" y="14461896"/>
            <a:ext cx="1172554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3518359" y="6412107"/>
            <a:ext cx="11723686"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3518358" y="5507184"/>
            <a:ext cx="11723688" cy="857368"/>
          </a:xfrm>
          <a:prstGeom prst="rect">
            <a:avLst/>
          </a:prstGeom>
          <a:noFill/>
        </p:spPr>
        <p:txBody>
          <a:bodyPr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25968063" y="6420045"/>
            <a:ext cx="11723686"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25958800" y="5507184"/>
            <a:ext cx="11734800" cy="857368"/>
          </a:xfrm>
          <a:prstGeom prst="rect">
            <a:avLst/>
          </a:prstGeom>
          <a:noFill/>
        </p:spPr>
        <p:txBody>
          <a:bodyPr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38414201" y="5507184"/>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38414201" y="6420045"/>
            <a:ext cx="1172152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8414201" y="14522120"/>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8411265" y="15427043"/>
            <a:ext cx="1172739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8414201" y="25928784"/>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8411265" y="26833707"/>
            <a:ext cx="1172739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60" name="Text Placeholder 3"/>
          <p:cNvSpPr>
            <a:spLocks noGrp="1"/>
          </p:cNvSpPr>
          <p:nvPr>
            <p:ph type="body" sz="quarter" idx="96"/>
          </p:nvPr>
        </p:nvSpPr>
        <p:spPr>
          <a:xfrm>
            <a:off x="1096448" y="15367193"/>
            <a:ext cx="11732948"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76" name="Text Placeholder 76"/>
          <p:cNvSpPr>
            <a:spLocks noGrp="1"/>
          </p:cNvSpPr>
          <p:nvPr>
            <p:ph type="body" sz="quarter" idx="150" hasCustomPrompt="1"/>
          </p:nvPr>
        </p:nvSpPr>
        <p:spPr>
          <a:xfrm>
            <a:off x="6733309" y="3318347"/>
            <a:ext cx="37739782"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51" hasCustomPrompt="1"/>
          </p:nvPr>
        </p:nvSpPr>
        <p:spPr>
          <a:xfrm>
            <a:off x="6733309" y="2038187"/>
            <a:ext cx="37739782"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8" name="Text Placeholder 76"/>
          <p:cNvSpPr>
            <a:spLocks noGrp="1"/>
          </p:cNvSpPr>
          <p:nvPr>
            <p:ph type="body" sz="quarter" idx="153" hasCustomPrompt="1"/>
          </p:nvPr>
        </p:nvSpPr>
        <p:spPr>
          <a:xfrm>
            <a:off x="6733309" y="400213"/>
            <a:ext cx="37739782"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extLst>
      <p:ext uri="{BB962C8B-B14F-4D97-AF65-F5344CB8AC3E}">
        <p14:creationId xmlns:p14="http://schemas.microsoft.com/office/powerpoint/2010/main" val="134847407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5" y="6420045"/>
            <a:ext cx="1585649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1076061" y="5515122"/>
            <a:ext cx="15835314"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19" name="Text Placeholder 3"/>
          <p:cNvSpPr>
            <a:spLocks noGrp="1"/>
          </p:cNvSpPr>
          <p:nvPr>
            <p:ph type="body" sz="quarter" idx="19"/>
          </p:nvPr>
        </p:nvSpPr>
        <p:spPr>
          <a:xfrm>
            <a:off x="1076061" y="18319649"/>
            <a:ext cx="1585834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1099092" y="17492356"/>
            <a:ext cx="15835312"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7679990" y="21674253"/>
            <a:ext cx="15833456"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7679990" y="20822790"/>
            <a:ext cx="15833456"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17689252" y="6420045"/>
            <a:ext cx="15833456"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17679989" y="5515122"/>
            <a:ext cx="15842722"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34295031" y="5515122"/>
            <a:ext cx="1583870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34295031" y="6420045"/>
            <a:ext cx="1583870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4295031" y="17460248"/>
            <a:ext cx="1583870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4292096" y="18406735"/>
            <a:ext cx="1584457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4295031" y="25928784"/>
            <a:ext cx="1583870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4292096" y="26833707"/>
            <a:ext cx="1584457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60" name="Text Placeholder 76"/>
          <p:cNvSpPr>
            <a:spLocks noGrp="1"/>
          </p:cNvSpPr>
          <p:nvPr>
            <p:ph type="body" sz="quarter" idx="150" hasCustomPrompt="1"/>
          </p:nvPr>
        </p:nvSpPr>
        <p:spPr>
          <a:xfrm>
            <a:off x="6733309" y="3318347"/>
            <a:ext cx="37739782"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1" name="Text Placeholder 76"/>
          <p:cNvSpPr>
            <a:spLocks noGrp="1"/>
          </p:cNvSpPr>
          <p:nvPr>
            <p:ph type="body" sz="quarter" idx="151" hasCustomPrompt="1"/>
          </p:nvPr>
        </p:nvSpPr>
        <p:spPr>
          <a:xfrm>
            <a:off x="6733309" y="2038187"/>
            <a:ext cx="37739782"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3" name="Text Placeholder 76"/>
          <p:cNvSpPr>
            <a:spLocks noGrp="1"/>
          </p:cNvSpPr>
          <p:nvPr>
            <p:ph type="body" sz="quarter" idx="153" hasCustomPrompt="1"/>
          </p:nvPr>
        </p:nvSpPr>
        <p:spPr>
          <a:xfrm>
            <a:off x="6733309" y="400213"/>
            <a:ext cx="37739782"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extLst>
      <p:ext uri="{BB962C8B-B14F-4D97-AF65-F5344CB8AC3E}">
        <p14:creationId xmlns:p14="http://schemas.microsoft.com/office/powerpoint/2010/main" val="62225202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054884" y="6332959"/>
            <a:ext cx="11732948"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1076062" y="5430015"/>
            <a:ext cx="11723688" cy="857368"/>
          </a:xfrm>
          <a:prstGeom prst="rect">
            <a:avLst/>
          </a:prstGeom>
          <a:noFill/>
        </p:spPr>
        <p:txBody>
          <a:bodyPr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19" name="Text Placeholder 3"/>
          <p:cNvSpPr>
            <a:spLocks noGrp="1"/>
          </p:cNvSpPr>
          <p:nvPr>
            <p:ph type="body" sz="quarter" idx="19"/>
          </p:nvPr>
        </p:nvSpPr>
        <p:spPr>
          <a:xfrm>
            <a:off x="1053032" y="15332732"/>
            <a:ext cx="1173480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1076062" y="14420332"/>
            <a:ext cx="1172554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3559921" y="6325021"/>
            <a:ext cx="2417339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3518358" y="5430015"/>
            <a:ext cx="24173392" cy="857368"/>
          </a:xfrm>
          <a:prstGeom prst="rect">
            <a:avLst/>
          </a:prstGeom>
          <a:noFill/>
        </p:spPr>
        <p:txBody>
          <a:bodyPr wrap="square" lIns="104498" tIns="104498" rIns="104498" bIns="104498" anchor="ctr" anchorCtr="0">
            <a:spAutoFit/>
          </a:bodyPr>
          <a:lstStyle>
            <a:lvl1pPr marL="0" indent="0" algn="ctr">
              <a:buNone/>
              <a:tabLst/>
              <a:defRPr sz="4200" b="1" u="sng" baseline="0">
                <a:solidFill>
                  <a:schemeClr val="accent5">
                    <a:lumMod val="50000"/>
                  </a:schemeClr>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13518358" y="22141965"/>
            <a:ext cx="2417339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13518356" y="21282564"/>
            <a:ext cx="24173392"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38454424" y="5430015"/>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38454424" y="6332959"/>
            <a:ext cx="11721520"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8454424" y="14480556"/>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8451488" y="15339957"/>
            <a:ext cx="1172739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8454424" y="25887220"/>
            <a:ext cx="11721520" cy="857368"/>
          </a:xfrm>
          <a:prstGeom prst="rect">
            <a:avLst/>
          </a:prstGeom>
          <a:noFill/>
        </p:spPr>
        <p:txBody>
          <a:bodyPr wrap="square" lIns="104498" tIns="104498" rIns="104498" bIns="104498" anchor="ctr" anchorCtr="0">
            <a:spAutoFit/>
          </a:bodyPr>
          <a:lstStyle>
            <a:lvl1pPr marL="0" indent="0" algn="ctr">
              <a:buNone/>
              <a:defRPr sz="4200" b="1" u="sng" baseline="0">
                <a:solidFill>
                  <a:schemeClr val="accent5">
                    <a:lumMod val="50000"/>
                  </a:schemeClr>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8451488" y="26790164"/>
            <a:ext cx="11727392" cy="958478"/>
          </a:xfrm>
          <a:prstGeom prst="rect">
            <a:avLst/>
          </a:prstGeom>
        </p:spPr>
        <p:txBody>
          <a:bodyPr wrap="square" lIns="261244" tIns="261244" rIns="261244" bIns="26124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698086" indent="-653110">
              <a:defRPr sz="2800">
                <a:latin typeface="Trebuchet MS" pitchFamily="34" charset="0"/>
              </a:defRPr>
            </a:lvl2pPr>
            <a:lvl3pPr marL="2351196" indent="-653110">
              <a:defRPr sz="2800">
                <a:latin typeface="Trebuchet MS" pitchFamily="34" charset="0"/>
              </a:defRPr>
            </a:lvl3pPr>
            <a:lvl4pPr marL="3069618" indent="-718422">
              <a:defRPr sz="2800">
                <a:latin typeface="Trebuchet MS" pitchFamily="34" charset="0"/>
              </a:defRPr>
            </a:lvl4pPr>
            <a:lvl5pPr marL="3592106" indent="-522488">
              <a:defRPr sz="2800">
                <a:latin typeface="Trebuchet MS" pitchFamily="34" charset="0"/>
              </a:defRPr>
            </a:lvl5pPr>
          </a:lstStyle>
          <a:p>
            <a:pPr lvl="0"/>
            <a:r>
              <a:rPr lang="en-US" dirty="0" smtClean="0"/>
              <a:t>Click to edit Master text styles</a:t>
            </a:r>
          </a:p>
        </p:txBody>
      </p:sp>
      <p:sp>
        <p:nvSpPr>
          <p:cNvPr id="58" name="Text Placeholder 76"/>
          <p:cNvSpPr>
            <a:spLocks noGrp="1"/>
          </p:cNvSpPr>
          <p:nvPr>
            <p:ph type="body" sz="quarter" idx="150" hasCustomPrompt="1"/>
          </p:nvPr>
        </p:nvSpPr>
        <p:spPr>
          <a:xfrm>
            <a:off x="6733309" y="3318347"/>
            <a:ext cx="37739782"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59" name="Text Placeholder 76"/>
          <p:cNvSpPr>
            <a:spLocks noGrp="1"/>
          </p:cNvSpPr>
          <p:nvPr>
            <p:ph type="body" sz="quarter" idx="151" hasCustomPrompt="1"/>
          </p:nvPr>
        </p:nvSpPr>
        <p:spPr>
          <a:xfrm>
            <a:off x="6733309" y="2038187"/>
            <a:ext cx="37739782"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0" name="Text Placeholder 76"/>
          <p:cNvSpPr>
            <a:spLocks noGrp="1"/>
          </p:cNvSpPr>
          <p:nvPr>
            <p:ph type="body" sz="quarter" idx="153" hasCustomPrompt="1"/>
          </p:nvPr>
        </p:nvSpPr>
        <p:spPr>
          <a:xfrm>
            <a:off x="6733309" y="400213"/>
            <a:ext cx="37739782" cy="163797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extLst>
      <p:ext uri="{BB962C8B-B14F-4D97-AF65-F5344CB8AC3E}">
        <p14:creationId xmlns:p14="http://schemas.microsoft.com/office/powerpoint/2010/main" val="22818812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7.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8.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5.bin"/><Relationship Id="rId9" Type="http://schemas.openxmlformats.org/officeDocument/2006/relationships/image" Target="../media/image1.wmf"/><Relationship Id="rId10" Type="http://schemas.openxmlformats.org/officeDocument/2006/relationships/oleObject" Target="../embeddings/oleObject6.bin"/></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11.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12.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9.bin"/><Relationship Id="rId9" Type="http://schemas.openxmlformats.org/officeDocument/2006/relationships/image" Target="../media/image1.wmf"/><Relationship Id="rId10" Type="http://schemas.openxmlformats.org/officeDocument/2006/relationships/oleObject" Target="../embeddings/oleObject10.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51206400" cy="4800600"/>
          </a:xfrm>
          <a:prstGeom prst="rect">
            <a:avLst/>
          </a:prstGeom>
          <a:solidFill>
            <a:schemeClr val="accent5">
              <a:lumMod val="75000"/>
            </a:schemeClr>
          </a:solidFill>
          <a:ln w="9525">
            <a:solidFill>
              <a:schemeClr val="tx1"/>
            </a:solid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9" name="Rectangle 9"/>
          <p:cNvSpPr>
            <a:spLocks noChangeArrowheads="1"/>
          </p:cNvSpPr>
          <p:nvPr/>
        </p:nvSpPr>
        <p:spPr bwMode="auto">
          <a:xfrm>
            <a:off x="0" y="4805363"/>
            <a:ext cx="51206400" cy="152400"/>
          </a:xfrm>
          <a:prstGeom prst="rect">
            <a:avLst/>
          </a:prstGeom>
          <a:solidFill>
            <a:schemeClr val="accent5">
              <a:lumMod val="50000"/>
            </a:schemeClr>
          </a:solidFill>
          <a:ln w="152400">
            <a:no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1029" name="Text Box 14"/>
          <p:cNvSpPr txBox="1">
            <a:spLocks noChangeArrowheads="1"/>
          </p:cNvSpPr>
          <p:nvPr/>
        </p:nvSpPr>
        <p:spPr bwMode="auto">
          <a:xfrm>
            <a:off x="2078038" y="32315150"/>
            <a:ext cx="2933700" cy="38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0" tIns="52140" rIns="104300" bIns="52140">
            <a:spAutoFit/>
          </a:bodyPr>
          <a:lstStyle>
            <a:lvl1pPr>
              <a:defRPr sz="9800">
                <a:solidFill>
                  <a:schemeClr val="tx1"/>
                </a:solidFill>
                <a:latin typeface="Calibri" pitchFamily="34" charset="0"/>
              </a:defRPr>
            </a:lvl1pPr>
            <a:lvl2pPr marL="742950" indent="-285750">
              <a:defRPr sz="9800">
                <a:solidFill>
                  <a:schemeClr val="tx1"/>
                </a:solidFill>
                <a:latin typeface="Calibri" pitchFamily="34" charset="0"/>
              </a:defRPr>
            </a:lvl2pPr>
            <a:lvl3pPr marL="1143000" indent="-228600">
              <a:defRPr sz="9800">
                <a:solidFill>
                  <a:schemeClr val="tx1"/>
                </a:solidFill>
                <a:latin typeface="Calibri" pitchFamily="34" charset="0"/>
              </a:defRPr>
            </a:lvl3pPr>
            <a:lvl4pPr marL="1600200" indent="-228600">
              <a:defRPr sz="9800">
                <a:solidFill>
                  <a:schemeClr val="tx1"/>
                </a:solidFill>
                <a:latin typeface="Calibri" pitchFamily="34" charset="0"/>
              </a:defRPr>
            </a:lvl4pPr>
            <a:lvl5pPr marL="2057400" indent="-228600">
              <a:defRPr sz="9800">
                <a:solidFill>
                  <a:schemeClr val="tx1"/>
                </a:solidFill>
                <a:latin typeface="Calibri" pitchFamily="34" charset="0"/>
              </a:defRPr>
            </a:lvl5pPr>
            <a:lvl6pPr marL="2514600" indent="-228600" defTabSz="5014913" fontAlgn="base">
              <a:spcBef>
                <a:spcPct val="0"/>
              </a:spcBef>
              <a:spcAft>
                <a:spcPct val="0"/>
              </a:spcAft>
              <a:defRPr sz="9800">
                <a:solidFill>
                  <a:schemeClr val="tx1"/>
                </a:solidFill>
                <a:latin typeface="Calibri" pitchFamily="34" charset="0"/>
              </a:defRPr>
            </a:lvl6pPr>
            <a:lvl7pPr marL="2971800" indent="-228600" defTabSz="5014913" fontAlgn="base">
              <a:spcBef>
                <a:spcPct val="0"/>
              </a:spcBef>
              <a:spcAft>
                <a:spcPct val="0"/>
              </a:spcAft>
              <a:defRPr sz="9800">
                <a:solidFill>
                  <a:schemeClr val="tx1"/>
                </a:solidFill>
                <a:latin typeface="Calibri" pitchFamily="34" charset="0"/>
              </a:defRPr>
            </a:lvl7pPr>
            <a:lvl8pPr marL="3429000" indent="-228600" defTabSz="5014913" fontAlgn="base">
              <a:spcBef>
                <a:spcPct val="0"/>
              </a:spcBef>
              <a:spcAft>
                <a:spcPct val="0"/>
              </a:spcAft>
              <a:defRPr sz="9800">
                <a:solidFill>
                  <a:schemeClr val="tx1"/>
                </a:solidFill>
                <a:latin typeface="Calibri" pitchFamily="34" charset="0"/>
              </a:defRPr>
            </a:lvl8pPr>
            <a:lvl9pPr marL="3886200" indent="-228600" defTabSz="5014913" fontAlgn="base">
              <a:spcBef>
                <a:spcPct val="0"/>
              </a:spcBef>
              <a:spcAft>
                <a:spcPct val="0"/>
              </a:spcAft>
              <a:defRPr sz="9800">
                <a:solidFill>
                  <a:schemeClr val="tx1"/>
                </a:solidFill>
                <a:latin typeface="Calibri" pitchFamily="34" charset="0"/>
              </a:defRPr>
            </a:lvl9pPr>
          </a:lstStyle>
          <a:p>
            <a:pPr eaLnBrk="0" hangingPunct="0">
              <a:lnSpc>
                <a:spcPct val="65000"/>
              </a:lnSpc>
              <a:spcBef>
                <a:spcPct val="50000"/>
              </a:spcBef>
              <a:defRPr/>
            </a:pPr>
            <a:r>
              <a:rPr lang="en-US" sz="600" b="1" dirty="0" smtClean="0">
                <a:solidFill>
                  <a:srgbClr val="BFBFBF"/>
                </a:solidFill>
                <a:latin typeface="Arial" charset="0"/>
              </a:rPr>
              <a:t>RESEARCH POSTER PRESENTATION DESIGN © 2015</a:t>
            </a:r>
          </a:p>
          <a:p>
            <a:pPr eaLnBrk="0" hangingPunct="0">
              <a:lnSpc>
                <a:spcPct val="65000"/>
              </a:lnSpc>
              <a:spcBef>
                <a:spcPct val="50000"/>
              </a:spcBef>
              <a:defRPr/>
            </a:pPr>
            <a:r>
              <a:rPr lang="en-US" sz="1200" b="1" dirty="0" smtClean="0">
                <a:solidFill>
                  <a:srgbClr val="BFBFBF"/>
                </a:solidFill>
                <a:latin typeface="Arial" charset="0"/>
              </a:rPr>
              <a:t>www.PosterPresentations.com</a:t>
            </a:r>
          </a:p>
        </p:txBody>
      </p:sp>
      <p:sp>
        <p:nvSpPr>
          <p:cNvPr id="22" name="Rounded Rectangle 21"/>
          <p:cNvSpPr/>
          <p:nvPr userDrawn="1"/>
        </p:nvSpPr>
        <p:spPr>
          <a:xfrm>
            <a:off x="1089025" y="5424488"/>
            <a:ext cx="11722100" cy="26736675"/>
          </a:xfrm>
          <a:prstGeom prst="roundRect">
            <a:avLst>
              <a:gd name="adj" fmla="val 9229"/>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3" name="Rounded Rectangle 22"/>
          <p:cNvSpPr/>
          <p:nvPr userDrawn="1"/>
        </p:nvSpPr>
        <p:spPr>
          <a:xfrm>
            <a:off x="13527088" y="5424488"/>
            <a:ext cx="11722100" cy="26736675"/>
          </a:xfrm>
          <a:prstGeom prst="roundRect">
            <a:avLst>
              <a:gd name="adj" fmla="val 9229"/>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6" name="Rounded Rectangle 25"/>
          <p:cNvSpPr/>
          <p:nvPr userDrawn="1"/>
        </p:nvSpPr>
        <p:spPr>
          <a:xfrm>
            <a:off x="25966738" y="5424488"/>
            <a:ext cx="11722100" cy="26736675"/>
          </a:xfrm>
          <a:prstGeom prst="roundRect">
            <a:avLst>
              <a:gd name="adj" fmla="val 9229"/>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30" name="Rounded Rectangle 29"/>
          <p:cNvSpPr/>
          <p:nvPr userDrawn="1"/>
        </p:nvSpPr>
        <p:spPr>
          <a:xfrm>
            <a:off x="38404800" y="5424488"/>
            <a:ext cx="11722100" cy="26736675"/>
          </a:xfrm>
          <a:prstGeom prst="roundRect">
            <a:avLst>
              <a:gd name="adj" fmla="val 9229"/>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grpSp>
        <p:nvGrpSpPr>
          <p:cNvPr id="27" name="Group 26"/>
          <p:cNvGrpSpPr/>
          <p:nvPr userDrawn="1"/>
        </p:nvGrpSpPr>
        <p:grpSpPr>
          <a:xfrm>
            <a:off x="-113267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36”x56”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3" name="Picture 32"/>
            <p:cNvPicPr>
              <a:picLocks noChangeAspect="1"/>
            </p:cNvPicPr>
            <p:nvPr userDrawn="1"/>
          </p:nvPicPr>
          <p:blipFill>
            <a:blip r:embed="rId4"/>
            <a:stretch>
              <a:fillRect/>
            </a:stretch>
          </p:blipFill>
          <p:spPr>
            <a:xfrm>
              <a:off x="-10740740" y="10261718"/>
              <a:ext cx="1597666" cy="1201935"/>
            </a:xfrm>
            <a:prstGeom prst="rect">
              <a:avLst/>
            </a:prstGeom>
          </p:spPr>
        </p:pic>
        <p:pic>
          <p:nvPicPr>
            <p:cNvPr id="36" name="Picture 35"/>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7" name="Group 36"/>
            <p:cNvGrpSpPr/>
            <p:nvPr userDrawn="1"/>
          </p:nvGrpSpPr>
          <p:grpSpPr>
            <a:xfrm>
              <a:off x="-9744993" y="23540957"/>
              <a:ext cx="7531182" cy="2120439"/>
              <a:chOff x="-4470427" y="11016658"/>
              <a:chExt cx="3470785" cy="974220"/>
            </a:xfrm>
          </p:grpSpPr>
          <p:grpSp>
            <p:nvGrpSpPr>
              <p:cNvPr id="45" name="Group 44"/>
              <p:cNvGrpSpPr/>
              <p:nvPr userDrawn="1"/>
            </p:nvGrpSpPr>
            <p:grpSpPr>
              <a:xfrm>
                <a:off x="-2783495" y="11060886"/>
                <a:ext cx="624431" cy="893535"/>
                <a:chOff x="-3958697" y="11117435"/>
                <a:chExt cx="779338" cy="1280430"/>
              </a:xfrm>
            </p:grpSpPr>
            <p:pic>
              <p:nvPicPr>
                <p:cNvPr id="51" name="Picture 50"/>
                <p:cNvPicPr>
                  <a:picLocks noChangeAspect="1"/>
                </p:cNvPicPr>
                <p:nvPr userDrawn="1"/>
              </p:nvPicPr>
              <p:blipFill>
                <a:blip r:embed="rId6"/>
                <a:stretch>
                  <a:fillRect/>
                </a:stretch>
              </p:blipFill>
              <p:spPr>
                <a:xfrm>
                  <a:off x="-3948160" y="11117435"/>
                  <a:ext cx="768801" cy="1090857"/>
                </a:xfrm>
                <a:prstGeom prst="rect">
                  <a:avLst/>
                </a:prstGeom>
              </p:spPr>
            </p:pic>
            <p:sp>
              <p:nvSpPr>
                <p:cNvPr id="52" name="TextBox 5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6" name="Group 45"/>
              <p:cNvGrpSpPr/>
              <p:nvPr userDrawn="1"/>
            </p:nvGrpSpPr>
            <p:grpSpPr>
              <a:xfrm>
                <a:off x="-2033159" y="11060889"/>
                <a:ext cx="1033517" cy="893529"/>
                <a:chOff x="-2921738" y="11200127"/>
                <a:chExt cx="1420279" cy="1227904"/>
              </a:xfrm>
            </p:grpSpPr>
            <p:pic>
              <p:nvPicPr>
                <p:cNvPr id="49" name="Picture 48"/>
                <p:cNvPicPr>
                  <a:picLocks noChangeAspect="1"/>
                </p:cNvPicPr>
                <p:nvPr userDrawn="1"/>
              </p:nvPicPr>
              <p:blipFill>
                <a:blip r:embed="rId6"/>
                <a:stretch>
                  <a:fillRect/>
                </a:stretch>
              </p:blipFill>
              <p:spPr>
                <a:xfrm>
                  <a:off x="-2921738" y="11200127"/>
                  <a:ext cx="1420279" cy="1029694"/>
                </a:xfrm>
                <a:prstGeom prst="rect">
                  <a:avLst/>
                </a:prstGeom>
              </p:spPr>
            </p:pic>
            <p:sp>
              <p:nvSpPr>
                <p:cNvPr id="50" name="TextBox 4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7" name="Picture 46"/>
              <p:cNvPicPr>
                <a:picLocks noChangeAspect="1"/>
              </p:cNvPicPr>
              <p:nvPr userDrawn="1"/>
            </p:nvPicPr>
            <p:blipFill>
              <a:blip r:embed="rId7"/>
              <a:stretch>
                <a:fillRect/>
              </a:stretch>
            </p:blipFill>
            <p:spPr>
              <a:xfrm>
                <a:off x="-4470427" y="11016658"/>
                <a:ext cx="1098742" cy="847761"/>
              </a:xfrm>
              <a:prstGeom prst="rect">
                <a:avLst/>
              </a:prstGeom>
            </p:spPr>
          </p:pic>
          <p:sp>
            <p:nvSpPr>
              <p:cNvPr id="48" name="TextBox 4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8" name="Group 37"/>
            <p:cNvGrpSpPr/>
            <p:nvPr userDrawn="1"/>
          </p:nvGrpSpPr>
          <p:grpSpPr>
            <a:xfrm>
              <a:off x="-10398793" y="27751410"/>
              <a:ext cx="9323012" cy="2453251"/>
              <a:chOff x="-4754996" y="12734136"/>
              <a:chExt cx="4296559" cy="1127128"/>
            </a:xfrm>
          </p:grpSpPr>
          <p:graphicFrame>
            <p:nvGraphicFramePr>
              <p:cNvPr id="39" name="Object 38"/>
              <p:cNvGraphicFramePr>
                <a:graphicFrameLocks noChangeAspect="1"/>
              </p:cNvGraphicFramePr>
              <p:nvPr userDrawn="1">
                <p:extLst>
                  <p:ext uri="{D42A27DB-BD31-4B8C-83A1-F6EECF244321}">
                    <p14:modId xmlns:p14="http://schemas.microsoft.com/office/powerpoint/2010/main" val="3113819096"/>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7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0" name="Object 39"/>
              <p:cNvGraphicFramePr>
                <a:graphicFrameLocks noChangeAspect="1"/>
              </p:cNvGraphicFramePr>
              <p:nvPr userDrawn="1">
                <p:extLst>
                  <p:ext uri="{D42A27DB-BD31-4B8C-83A1-F6EECF244321}">
                    <p14:modId xmlns:p14="http://schemas.microsoft.com/office/powerpoint/2010/main" val="243042465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7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2" name="TextBox 4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4" name="TextBox 4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3" name="Group 52"/>
          <p:cNvGrpSpPr/>
          <p:nvPr userDrawn="1"/>
        </p:nvGrpSpPr>
        <p:grpSpPr>
          <a:xfrm>
            <a:off x="51617562" y="-55065"/>
            <a:ext cx="11062139" cy="32973465"/>
            <a:chOff x="44157839" y="-55065"/>
            <a:chExt cx="11062139" cy="32973465"/>
          </a:xfrm>
        </p:grpSpPr>
        <p:sp>
          <p:nvSpPr>
            <p:cNvPr id="54" name="Rectangle 5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5" name="Object 54"/>
            <p:cNvGraphicFramePr>
              <a:graphicFrameLocks noChangeAspect="1"/>
            </p:cNvGraphicFramePr>
            <p:nvPr userDrawn="1">
              <p:extLst>
                <p:ext uri="{D42A27DB-BD31-4B8C-83A1-F6EECF244321}">
                  <p14:modId xmlns:p14="http://schemas.microsoft.com/office/powerpoint/2010/main" val="3793420835"/>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7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6" name="Picture 55"/>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7" name="Object 56"/>
            <p:cNvGraphicFramePr>
              <a:graphicFrameLocks noChangeAspect="1"/>
            </p:cNvGraphicFramePr>
            <p:nvPr userDrawn="1">
              <p:extLst>
                <p:ext uri="{D42A27DB-BD31-4B8C-83A1-F6EECF244321}">
                  <p14:modId xmlns:p14="http://schemas.microsoft.com/office/powerpoint/2010/main" val="4050396517"/>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7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8" name="Group 57"/>
            <p:cNvGrpSpPr/>
            <p:nvPr userDrawn="1"/>
          </p:nvGrpSpPr>
          <p:grpSpPr>
            <a:xfrm>
              <a:off x="44487207" y="29414560"/>
              <a:ext cx="10354213" cy="1265612"/>
              <a:chOff x="44200453" y="28362386"/>
              <a:chExt cx="9771399" cy="1090622"/>
            </a:xfrm>
          </p:grpSpPr>
          <p:sp>
            <p:nvSpPr>
              <p:cNvPr id="60" name="Rounded Rectangle 5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2" name="TextBox 6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9" name="TextBox 58"/>
            <p:cNvSpPr txBox="1"/>
            <p:nvPr userDrawn="1"/>
          </p:nvSpPr>
          <p:spPr>
            <a:xfrm>
              <a:off x="44487207" y="31188790"/>
              <a:ext cx="6870215" cy="1399638"/>
            </a:xfrm>
            <a:prstGeom prst="rect">
              <a:avLst/>
            </a:prstGeom>
            <a:noFill/>
          </p:spPr>
          <p:txBody>
            <a:bodyPr wrap="square" lIns="65304" tIns="32651" rIns="65304" bIns="32651" rtlCol="0">
              <a:spAutoFit/>
            </a:bodyPr>
            <a:lstStyle/>
            <a:p>
              <a:pPr marL="407988" indent="-407988">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7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5014913" rtl="0" eaLnBrk="0" fontAlgn="base" hangingPunct="0">
        <a:spcBef>
          <a:spcPct val="0"/>
        </a:spcBef>
        <a:spcAft>
          <a:spcPct val="0"/>
        </a:spcAft>
        <a:defRPr sz="10000" kern="1200">
          <a:solidFill>
            <a:schemeClr val="bg1"/>
          </a:solidFill>
          <a:latin typeface="Trebuchet MS" pitchFamily="34" charset="0"/>
          <a:ea typeface="+mj-ea"/>
          <a:cs typeface="+mj-cs"/>
        </a:defRPr>
      </a:lvl1pPr>
      <a:lvl2pPr algn="ctr" defTabSz="5014913" rtl="0" eaLnBrk="0" fontAlgn="base" hangingPunct="0">
        <a:spcBef>
          <a:spcPct val="0"/>
        </a:spcBef>
        <a:spcAft>
          <a:spcPct val="0"/>
        </a:spcAft>
        <a:defRPr sz="10000">
          <a:solidFill>
            <a:schemeClr val="bg1"/>
          </a:solidFill>
          <a:latin typeface="Trebuchet MS" pitchFamily="34" charset="0"/>
        </a:defRPr>
      </a:lvl2pPr>
      <a:lvl3pPr algn="ctr" defTabSz="5014913" rtl="0" eaLnBrk="0" fontAlgn="base" hangingPunct="0">
        <a:spcBef>
          <a:spcPct val="0"/>
        </a:spcBef>
        <a:spcAft>
          <a:spcPct val="0"/>
        </a:spcAft>
        <a:defRPr sz="10000">
          <a:solidFill>
            <a:schemeClr val="bg1"/>
          </a:solidFill>
          <a:latin typeface="Trebuchet MS" pitchFamily="34" charset="0"/>
        </a:defRPr>
      </a:lvl3pPr>
      <a:lvl4pPr algn="ctr" defTabSz="5014913" rtl="0" eaLnBrk="0" fontAlgn="base" hangingPunct="0">
        <a:spcBef>
          <a:spcPct val="0"/>
        </a:spcBef>
        <a:spcAft>
          <a:spcPct val="0"/>
        </a:spcAft>
        <a:defRPr sz="10000">
          <a:solidFill>
            <a:schemeClr val="bg1"/>
          </a:solidFill>
          <a:latin typeface="Trebuchet MS" pitchFamily="34" charset="0"/>
        </a:defRPr>
      </a:lvl4pPr>
      <a:lvl5pPr algn="ctr" defTabSz="5014913" rtl="0" eaLnBrk="0" fontAlgn="base" hangingPunct="0">
        <a:spcBef>
          <a:spcPct val="0"/>
        </a:spcBef>
        <a:spcAft>
          <a:spcPct val="0"/>
        </a:spcAft>
        <a:defRPr sz="10000">
          <a:solidFill>
            <a:schemeClr val="bg1"/>
          </a:solidFill>
          <a:latin typeface="Trebuchet MS" pitchFamily="34" charset="0"/>
        </a:defRPr>
      </a:lvl5pPr>
      <a:lvl6pPr marL="457200" algn="ctr" defTabSz="5014913" rtl="0" fontAlgn="base">
        <a:spcBef>
          <a:spcPct val="0"/>
        </a:spcBef>
        <a:spcAft>
          <a:spcPct val="0"/>
        </a:spcAft>
        <a:defRPr sz="10000">
          <a:solidFill>
            <a:schemeClr val="bg1"/>
          </a:solidFill>
          <a:latin typeface="Trebuchet MS" pitchFamily="34" charset="0"/>
        </a:defRPr>
      </a:lvl6pPr>
      <a:lvl7pPr marL="914400" algn="ctr" defTabSz="5014913" rtl="0" fontAlgn="base">
        <a:spcBef>
          <a:spcPct val="0"/>
        </a:spcBef>
        <a:spcAft>
          <a:spcPct val="0"/>
        </a:spcAft>
        <a:defRPr sz="10000">
          <a:solidFill>
            <a:schemeClr val="bg1"/>
          </a:solidFill>
          <a:latin typeface="Trebuchet MS" pitchFamily="34" charset="0"/>
        </a:defRPr>
      </a:lvl7pPr>
      <a:lvl8pPr marL="1371600" algn="ctr" defTabSz="5014913" rtl="0" fontAlgn="base">
        <a:spcBef>
          <a:spcPct val="0"/>
        </a:spcBef>
        <a:spcAft>
          <a:spcPct val="0"/>
        </a:spcAft>
        <a:defRPr sz="10000">
          <a:solidFill>
            <a:schemeClr val="bg1"/>
          </a:solidFill>
          <a:latin typeface="Trebuchet MS" pitchFamily="34" charset="0"/>
        </a:defRPr>
      </a:lvl8pPr>
      <a:lvl9pPr marL="1828800" algn="ctr" defTabSz="5014913" rtl="0" fontAlgn="base">
        <a:spcBef>
          <a:spcPct val="0"/>
        </a:spcBef>
        <a:spcAft>
          <a:spcPct val="0"/>
        </a:spcAft>
        <a:defRPr sz="10000">
          <a:solidFill>
            <a:schemeClr val="bg1"/>
          </a:solidFill>
          <a:latin typeface="Trebuchet MS" pitchFamily="34" charset="0"/>
        </a:defRPr>
      </a:lvl9pPr>
    </p:titleStyle>
    <p:bodyStyle>
      <a:lvl1pPr marL="1879600" indent="-1879600" algn="l" defTabSz="5014913" rtl="0" eaLnBrk="0" fontAlgn="base" hangingPunct="0">
        <a:spcBef>
          <a:spcPct val="20000"/>
        </a:spcBef>
        <a:spcAft>
          <a:spcPct val="0"/>
        </a:spcAft>
        <a:buFont typeface="Arial" charset="0"/>
        <a:buChar char="•"/>
        <a:defRPr sz="17600" kern="1200">
          <a:solidFill>
            <a:schemeClr val="tx1"/>
          </a:solidFill>
          <a:latin typeface="+mn-lt"/>
          <a:ea typeface="+mn-ea"/>
          <a:cs typeface="+mn-cs"/>
        </a:defRPr>
      </a:lvl1pPr>
      <a:lvl2pPr marL="4075113" indent="-1566863" algn="l" defTabSz="5014913" rtl="0" eaLnBrk="0" fontAlgn="base" hangingPunct="0">
        <a:spcBef>
          <a:spcPct val="20000"/>
        </a:spcBef>
        <a:spcAft>
          <a:spcPct val="0"/>
        </a:spcAft>
        <a:buFont typeface="Arial" charset="0"/>
        <a:buChar char="–"/>
        <a:defRPr sz="15400" kern="1200">
          <a:solidFill>
            <a:schemeClr val="tx1"/>
          </a:solidFill>
          <a:latin typeface="+mn-lt"/>
          <a:ea typeface="+mn-ea"/>
          <a:cs typeface="+mn-cs"/>
        </a:defRPr>
      </a:lvl2pPr>
      <a:lvl3pPr marL="6269038" indent="-1252538" algn="l" defTabSz="5014913" rtl="0" eaLnBrk="0" fontAlgn="base" hangingPunct="0">
        <a:spcBef>
          <a:spcPct val="20000"/>
        </a:spcBef>
        <a:spcAft>
          <a:spcPct val="0"/>
        </a:spcAft>
        <a:buFont typeface="Arial" charset="0"/>
        <a:buChar char="•"/>
        <a:defRPr sz="13200" kern="1200">
          <a:solidFill>
            <a:schemeClr val="tx1"/>
          </a:solidFill>
          <a:latin typeface="+mn-lt"/>
          <a:ea typeface="+mn-ea"/>
          <a:cs typeface="+mn-cs"/>
        </a:defRPr>
      </a:lvl3pPr>
      <a:lvl4pPr marL="877728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4pPr>
      <a:lvl5pPr marL="1128553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5pPr>
      <a:lvl6pPr marL="13793688"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1630"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9574"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7516"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5886" rtl="0" eaLnBrk="1" latinLnBrk="0" hangingPunct="1">
        <a:defRPr sz="9800" kern="1200">
          <a:solidFill>
            <a:schemeClr val="tx1"/>
          </a:solidFill>
          <a:latin typeface="+mn-lt"/>
          <a:ea typeface="+mn-ea"/>
          <a:cs typeface="+mn-cs"/>
        </a:defRPr>
      </a:lvl1pPr>
      <a:lvl2pPr marL="2507944" algn="l" defTabSz="5015886" rtl="0" eaLnBrk="1" latinLnBrk="0" hangingPunct="1">
        <a:defRPr sz="9800" kern="1200">
          <a:solidFill>
            <a:schemeClr val="tx1"/>
          </a:solidFill>
          <a:latin typeface="+mn-lt"/>
          <a:ea typeface="+mn-ea"/>
          <a:cs typeface="+mn-cs"/>
        </a:defRPr>
      </a:lvl2pPr>
      <a:lvl3pPr marL="5015886" algn="l" defTabSz="5015886" rtl="0" eaLnBrk="1" latinLnBrk="0" hangingPunct="1">
        <a:defRPr sz="9800" kern="1200">
          <a:solidFill>
            <a:schemeClr val="tx1"/>
          </a:solidFill>
          <a:latin typeface="+mn-lt"/>
          <a:ea typeface="+mn-ea"/>
          <a:cs typeface="+mn-cs"/>
        </a:defRPr>
      </a:lvl3pPr>
      <a:lvl4pPr marL="7523830" algn="l" defTabSz="5015886" rtl="0" eaLnBrk="1" latinLnBrk="0" hangingPunct="1">
        <a:defRPr sz="9800" kern="1200">
          <a:solidFill>
            <a:schemeClr val="tx1"/>
          </a:solidFill>
          <a:latin typeface="+mn-lt"/>
          <a:ea typeface="+mn-ea"/>
          <a:cs typeface="+mn-cs"/>
        </a:defRPr>
      </a:lvl4pPr>
      <a:lvl5pPr marL="10031772" algn="l" defTabSz="5015886" rtl="0" eaLnBrk="1" latinLnBrk="0" hangingPunct="1">
        <a:defRPr sz="9800" kern="1200">
          <a:solidFill>
            <a:schemeClr val="tx1"/>
          </a:solidFill>
          <a:latin typeface="+mn-lt"/>
          <a:ea typeface="+mn-ea"/>
          <a:cs typeface="+mn-cs"/>
        </a:defRPr>
      </a:lvl5pPr>
      <a:lvl6pPr marL="12539716" algn="l" defTabSz="5015886" rtl="0" eaLnBrk="1" latinLnBrk="0" hangingPunct="1">
        <a:defRPr sz="9800" kern="1200">
          <a:solidFill>
            <a:schemeClr val="tx1"/>
          </a:solidFill>
          <a:latin typeface="+mn-lt"/>
          <a:ea typeface="+mn-ea"/>
          <a:cs typeface="+mn-cs"/>
        </a:defRPr>
      </a:lvl6pPr>
      <a:lvl7pPr marL="15047660" algn="l" defTabSz="5015886" rtl="0" eaLnBrk="1" latinLnBrk="0" hangingPunct="1">
        <a:defRPr sz="9800" kern="1200">
          <a:solidFill>
            <a:schemeClr val="tx1"/>
          </a:solidFill>
          <a:latin typeface="+mn-lt"/>
          <a:ea typeface="+mn-ea"/>
          <a:cs typeface="+mn-cs"/>
        </a:defRPr>
      </a:lvl7pPr>
      <a:lvl8pPr marL="17555602" algn="l" defTabSz="5015886" rtl="0" eaLnBrk="1" latinLnBrk="0" hangingPunct="1">
        <a:defRPr sz="9800" kern="1200">
          <a:solidFill>
            <a:schemeClr val="tx1"/>
          </a:solidFill>
          <a:latin typeface="+mn-lt"/>
          <a:ea typeface="+mn-ea"/>
          <a:cs typeface="+mn-cs"/>
        </a:defRPr>
      </a:lvl8pPr>
      <a:lvl9pPr marL="20063546" algn="l" defTabSz="5015886" rtl="0" eaLnBrk="1" latinLnBrk="0" hangingPunct="1">
        <a:defRPr sz="9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51206400" cy="4800600"/>
          </a:xfrm>
          <a:prstGeom prst="rect">
            <a:avLst/>
          </a:prstGeom>
          <a:solidFill>
            <a:schemeClr val="accent5">
              <a:lumMod val="75000"/>
            </a:schemeClr>
          </a:solidFill>
          <a:ln w="9525">
            <a:solidFill>
              <a:schemeClr val="tx1"/>
            </a:solid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9" name="Rectangle 9"/>
          <p:cNvSpPr>
            <a:spLocks noChangeArrowheads="1"/>
          </p:cNvSpPr>
          <p:nvPr/>
        </p:nvSpPr>
        <p:spPr bwMode="auto">
          <a:xfrm>
            <a:off x="0" y="4805363"/>
            <a:ext cx="51206400" cy="152400"/>
          </a:xfrm>
          <a:prstGeom prst="rect">
            <a:avLst/>
          </a:prstGeom>
          <a:solidFill>
            <a:schemeClr val="accent5">
              <a:lumMod val="50000"/>
            </a:schemeClr>
          </a:solidFill>
          <a:ln w="152400">
            <a:no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21" name="Rounded Rectangle 20"/>
          <p:cNvSpPr/>
          <p:nvPr userDrawn="1"/>
        </p:nvSpPr>
        <p:spPr>
          <a:xfrm>
            <a:off x="1089025" y="5465763"/>
            <a:ext cx="15827375" cy="26736675"/>
          </a:xfrm>
          <a:prstGeom prst="roundRect">
            <a:avLst>
              <a:gd name="adj" fmla="val 686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2" name="Rounded Rectangle 21"/>
          <p:cNvSpPr/>
          <p:nvPr userDrawn="1"/>
        </p:nvSpPr>
        <p:spPr>
          <a:xfrm>
            <a:off x="17697450" y="5465763"/>
            <a:ext cx="15827375" cy="26736675"/>
          </a:xfrm>
          <a:prstGeom prst="roundRect">
            <a:avLst>
              <a:gd name="adj" fmla="val 686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3" name="Rounded Rectangle 22"/>
          <p:cNvSpPr/>
          <p:nvPr userDrawn="1"/>
        </p:nvSpPr>
        <p:spPr>
          <a:xfrm>
            <a:off x="34305875" y="5465763"/>
            <a:ext cx="15828963" cy="26736675"/>
          </a:xfrm>
          <a:prstGeom prst="roundRect">
            <a:avLst>
              <a:gd name="adj" fmla="val 686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grpSp>
        <p:nvGrpSpPr>
          <p:cNvPr id="24" name="Group 23"/>
          <p:cNvGrpSpPr/>
          <p:nvPr userDrawn="1"/>
        </p:nvGrpSpPr>
        <p:grpSpPr>
          <a:xfrm>
            <a:off x="-11326789" y="-1"/>
            <a:ext cx="11018865" cy="32918401"/>
            <a:chOff x="-11225189" y="-1"/>
            <a:chExt cx="11018865" cy="32918401"/>
          </a:xfrm>
        </p:grpSpPr>
        <p:sp>
          <p:nvSpPr>
            <p:cNvPr id="27" name="Rectangle 26"/>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36”x56”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8" name="Straight Connector 27"/>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userDrawn="1"/>
          </p:nvPicPr>
          <p:blipFill>
            <a:blip r:embed="rId4"/>
            <a:stretch>
              <a:fillRect/>
            </a:stretch>
          </p:blipFill>
          <p:spPr>
            <a:xfrm>
              <a:off x="-10740740" y="10261718"/>
              <a:ext cx="1597666" cy="1201935"/>
            </a:xfrm>
            <a:prstGeom prst="rect">
              <a:avLst/>
            </a:prstGeom>
          </p:spPr>
        </p:pic>
        <p:pic>
          <p:nvPicPr>
            <p:cNvPr id="34" name="Picture 33"/>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6" name="Group 35"/>
            <p:cNvGrpSpPr/>
            <p:nvPr userDrawn="1"/>
          </p:nvGrpSpPr>
          <p:grpSpPr>
            <a:xfrm>
              <a:off x="-9744993" y="23540957"/>
              <a:ext cx="7531182" cy="2120439"/>
              <a:chOff x="-4470427" y="11016658"/>
              <a:chExt cx="3470785" cy="974220"/>
            </a:xfrm>
          </p:grpSpPr>
          <p:grpSp>
            <p:nvGrpSpPr>
              <p:cNvPr id="44" name="Group 43"/>
              <p:cNvGrpSpPr/>
              <p:nvPr userDrawn="1"/>
            </p:nvGrpSpPr>
            <p:grpSpPr>
              <a:xfrm>
                <a:off x="-2783495" y="11060886"/>
                <a:ext cx="624431" cy="893535"/>
                <a:chOff x="-3958697" y="11117435"/>
                <a:chExt cx="779338" cy="1280430"/>
              </a:xfrm>
            </p:grpSpPr>
            <p:pic>
              <p:nvPicPr>
                <p:cNvPr id="55" name="Picture 54"/>
                <p:cNvPicPr>
                  <a:picLocks noChangeAspect="1"/>
                </p:cNvPicPr>
                <p:nvPr userDrawn="1"/>
              </p:nvPicPr>
              <p:blipFill>
                <a:blip r:embed="rId6"/>
                <a:stretch>
                  <a:fillRect/>
                </a:stretch>
              </p:blipFill>
              <p:spPr>
                <a:xfrm>
                  <a:off x="-3948160" y="11117435"/>
                  <a:ext cx="768801" cy="1090857"/>
                </a:xfrm>
                <a:prstGeom prst="rect">
                  <a:avLst/>
                </a:prstGeom>
              </p:spPr>
            </p:pic>
            <p:sp>
              <p:nvSpPr>
                <p:cNvPr id="56" name="TextBox 55"/>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5" name="Group 44"/>
              <p:cNvGrpSpPr/>
              <p:nvPr userDrawn="1"/>
            </p:nvGrpSpPr>
            <p:grpSpPr>
              <a:xfrm>
                <a:off x="-2033159" y="11060889"/>
                <a:ext cx="1033517" cy="893529"/>
                <a:chOff x="-2921738" y="11200127"/>
                <a:chExt cx="1420279" cy="1227904"/>
              </a:xfrm>
            </p:grpSpPr>
            <p:pic>
              <p:nvPicPr>
                <p:cNvPr id="53" name="Picture 52"/>
                <p:cNvPicPr>
                  <a:picLocks noChangeAspect="1"/>
                </p:cNvPicPr>
                <p:nvPr userDrawn="1"/>
              </p:nvPicPr>
              <p:blipFill>
                <a:blip r:embed="rId6"/>
                <a:stretch>
                  <a:fillRect/>
                </a:stretch>
              </p:blipFill>
              <p:spPr>
                <a:xfrm>
                  <a:off x="-2921738" y="11200127"/>
                  <a:ext cx="1420279" cy="1029694"/>
                </a:xfrm>
                <a:prstGeom prst="rect">
                  <a:avLst/>
                </a:prstGeom>
              </p:spPr>
            </p:pic>
            <p:sp>
              <p:nvSpPr>
                <p:cNvPr id="54" name="TextBox 53"/>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6" name="Picture 45"/>
              <p:cNvPicPr>
                <a:picLocks noChangeAspect="1"/>
              </p:cNvPicPr>
              <p:nvPr userDrawn="1"/>
            </p:nvPicPr>
            <p:blipFill>
              <a:blip r:embed="rId7"/>
              <a:stretch>
                <a:fillRect/>
              </a:stretch>
            </p:blipFill>
            <p:spPr>
              <a:xfrm>
                <a:off x="-4470427" y="11016658"/>
                <a:ext cx="1098742" cy="847761"/>
              </a:xfrm>
              <a:prstGeom prst="rect">
                <a:avLst/>
              </a:prstGeom>
            </p:spPr>
          </p:pic>
          <p:sp>
            <p:nvSpPr>
              <p:cNvPr id="52" name="TextBox 51"/>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398793" y="27751410"/>
              <a:ext cx="9323012" cy="2453251"/>
              <a:chOff x="-4754996" y="12734136"/>
              <a:chExt cx="4296559" cy="1127128"/>
            </a:xfrm>
          </p:grpSpPr>
          <p:graphicFrame>
            <p:nvGraphicFramePr>
              <p:cNvPr id="39" name="Object 38"/>
              <p:cNvGraphicFramePr>
                <a:graphicFrameLocks noChangeAspect="1"/>
              </p:cNvGraphicFramePr>
              <p:nvPr userDrawn="1">
                <p:extLst>
                  <p:ext uri="{D42A27DB-BD31-4B8C-83A1-F6EECF244321}">
                    <p14:modId xmlns:p14="http://schemas.microsoft.com/office/powerpoint/2010/main" val="1530411269"/>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9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1" name="Object 40"/>
              <p:cNvGraphicFramePr>
                <a:graphicFrameLocks noChangeAspect="1"/>
              </p:cNvGraphicFramePr>
              <p:nvPr userDrawn="1">
                <p:extLst>
                  <p:ext uri="{D42A27DB-BD31-4B8C-83A1-F6EECF244321}">
                    <p14:modId xmlns:p14="http://schemas.microsoft.com/office/powerpoint/2010/main" val="666353314"/>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9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2" name="TextBox 4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3" name="TextBox 4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7" name="Group 56"/>
          <p:cNvGrpSpPr/>
          <p:nvPr userDrawn="1"/>
        </p:nvGrpSpPr>
        <p:grpSpPr>
          <a:xfrm>
            <a:off x="51617562" y="-55065"/>
            <a:ext cx="11062139" cy="32973465"/>
            <a:chOff x="44157839" y="-55065"/>
            <a:chExt cx="11062139" cy="32973465"/>
          </a:xfrm>
        </p:grpSpPr>
        <p:sp>
          <p:nvSpPr>
            <p:cNvPr id="58" name="Rectangle 57"/>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9" name="Object 58"/>
            <p:cNvGraphicFramePr>
              <a:graphicFrameLocks noChangeAspect="1"/>
            </p:cNvGraphicFramePr>
            <p:nvPr userDrawn="1">
              <p:extLst>
                <p:ext uri="{D42A27DB-BD31-4B8C-83A1-F6EECF244321}">
                  <p14:modId xmlns:p14="http://schemas.microsoft.com/office/powerpoint/2010/main" val="189960610"/>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9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0" name="Picture 59"/>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61" name="Object 60"/>
            <p:cNvGraphicFramePr>
              <a:graphicFrameLocks noChangeAspect="1"/>
            </p:cNvGraphicFramePr>
            <p:nvPr userDrawn="1">
              <p:extLst>
                <p:ext uri="{D42A27DB-BD31-4B8C-83A1-F6EECF244321}">
                  <p14:modId xmlns:p14="http://schemas.microsoft.com/office/powerpoint/2010/main" val="3304899307"/>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9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62" name="Group 61"/>
            <p:cNvGrpSpPr/>
            <p:nvPr userDrawn="1"/>
          </p:nvGrpSpPr>
          <p:grpSpPr>
            <a:xfrm>
              <a:off x="44487207" y="29414560"/>
              <a:ext cx="10354213" cy="1265612"/>
              <a:chOff x="44200453" y="28362386"/>
              <a:chExt cx="9771399" cy="1090622"/>
            </a:xfrm>
          </p:grpSpPr>
          <p:sp>
            <p:nvSpPr>
              <p:cNvPr id="64" name="Rounded Rectangle 63"/>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6" name="TextBox 65"/>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0" name="TextBox 39"/>
          <p:cNvSpPr txBox="1"/>
          <p:nvPr userDrawn="1"/>
        </p:nvSpPr>
        <p:spPr>
          <a:xfrm>
            <a:off x="51946930" y="31188790"/>
            <a:ext cx="6870215" cy="1399638"/>
          </a:xfrm>
          <a:prstGeom prst="rect">
            <a:avLst/>
          </a:prstGeom>
          <a:noFill/>
        </p:spPr>
        <p:txBody>
          <a:bodyPr wrap="square" lIns="65304" tIns="32651" rIns="65304" bIns="32651" rtlCol="0">
            <a:spAutoFit/>
          </a:bodyPr>
          <a:lstStyle/>
          <a:p>
            <a:pPr marL="407988" indent="-407988">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7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7" name="Text Box 14"/>
          <p:cNvSpPr txBox="1">
            <a:spLocks noChangeArrowheads="1"/>
          </p:cNvSpPr>
          <p:nvPr userDrawn="1"/>
        </p:nvSpPr>
        <p:spPr bwMode="auto">
          <a:xfrm>
            <a:off x="2078038" y="32315150"/>
            <a:ext cx="2933700" cy="38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0" tIns="52140" rIns="104300" bIns="52140">
            <a:spAutoFit/>
          </a:bodyPr>
          <a:lstStyle>
            <a:lvl1pPr>
              <a:defRPr sz="9800">
                <a:solidFill>
                  <a:schemeClr val="tx1"/>
                </a:solidFill>
                <a:latin typeface="Calibri" pitchFamily="34" charset="0"/>
              </a:defRPr>
            </a:lvl1pPr>
            <a:lvl2pPr marL="742950" indent="-285750">
              <a:defRPr sz="9800">
                <a:solidFill>
                  <a:schemeClr val="tx1"/>
                </a:solidFill>
                <a:latin typeface="Calibri" pitchFamily="34" charset="0"/>
              </a:defRPr>
            </a:lvl2pPr>
            <a:lvl3pPr marL="1143000" indent="-228600">
              <a:defRPr sz="9800">
                <a:solidFill>
                  <a:schemeClr val="tx1"/>
                </a:solidFill>
                <a:latin typeface="Calibri" pitchFamily="34" charset="0"/>
              </a:defRPr>
            </a:lvl3pPr>
            <a:lvl4pPr marL="1600200" indent="-228600">
              <a:defRPr sz="9800">
                <a:solidFill>
                  <a:schemeClr val="tx1"/>
                </a:solidFill>
                <a:latin typeface="Calibri" pitchFamily="34" charset="0"/>
              </a:defRPr>
            </a:lvl4pPr>
            <a:lvl5pPr marL="2057400" indent="-228600">
              <a:defRPr sz="9800">
                <a:solidFill>
                  <a:schemeClr val="tx1"/>
                </a:solidFill>
                <a:latin typeface="Calibri" pitchFamily="34" charset="0"/>
              </a:defRPr>
            </a:lvl5pPr>
            <a:lvl6pPr marL="2514600" indent="-228600" defTabSz="5014913" fontAlgn="base">
              <a:spcBef>
                <a:spcPct val="0"/>
              </a:spcBef>
              <a:spcAft>
                <a:spcPct val="0"/>
              </a:spcAft>
              <a:defRPr sz="9800">
                <a:solidFill>
                  <a:schemeClr val="tx1"/>
                </a:solidFill>
                <a:latin typeface="Calibri" pitchFamily="34" charset="0"/>
              </a:defRPr>
            </a:lvl6pPr>
            <a:lvl7pPr marL="2971800" indent="-228600" defTabSz="5014913" fontAlgn="base">
              <a:spcBef>
                <a:spcPct val="0"/>
              </a:spcBef>
              <a:spcAft>
                <a:spcPct val="0"/>
              </a:spcAft>
              <a:defRPr sz="9800">
                <a:solidFill>
                  <a:schemeClr val="tx1"/>
                </a:solidFill>
                <a:latin typeface="Calibri" pitchFamily="34" charset="0"/>
              </a:defRPr>
            </a:lvl7pPr>
            <a:lvl8pPr marL="3429000" indent="-228600" defTabSz="5014913" fontAlgn="base">
              <a:spcBef>
                <a:spcPct val="0"/>
              </a:spcBef>
              <a:spcAft>
                <a:spcPct val="0"/>
              </a:spcAft>
              <a:defRPr sz="9800">
                <a:solidFill>
                  <a:schemeClr val="tx1"/>
                </a:solidFill>
                <a:latin typeface="Calibri" pitchFamily="34" charset="0"/>
              </a:defRPr>
            </a:lvl8pPr>
            <a:lvl9pPr marL="3886200" indent="-228600" defTabSz="5014913" fontAlgn="base">
              <a:spcBef>
                <a:spcPct val="0"/>
              </a:spcBef>
              <a:spcAft>
                <a:spcPct val="0"/>
              </a:spcAft>
              <a:defRPr sz="9800">
                <a:solidFill>
                  <a:schemeClr val="tx1"/>
                </a:solidFill>
                <a:latin typeface="Calibri" pitchFamily="34" charset="0"/>
              </a:defRPr>
            </a:lvl9pPr>
          </a:lstStyle>
          <a:p>
            <a:pPr eaLnBrk="0" hangingPunct="0">
              <a:lnSpc>
                <a:spcPct val="65000"/>
              </a:lnSpc>
              <a:spcBef>
                <a:spcPct val="50000"/>
              </a:spcBef>
              <a:defRPr/>
            </a:pPr>
            <a:r>
              <a:rPr lang="en-US" sz="600" b="1" dirty="0" smtClean="0">
                <a:solidFill>
                  <a:srgbClr val="BFBFBF"/>
                </a:solidFill>
                <a:latin typeface="Arial" charset="0"/>
              </a:rPr>
              <a:t>RESEARCH POSTER PRESENTATION DESIGN © 2015</a:t>
            </a:r>
          </a:p>
          <a:p>
            <a:pPr eaLnBrk="0" hangingPunct="0">
              <a:lnSpc>
                <a:spcPct val="65000"/>
              </a:lnSpc>
              <a:spcBef>
                <a:spcPct val="50000"/>
              </a:spcBef>
              <a:defRPr/>
            </a:pPr>
            <a:r>
              <a:rPr lang="en-US" sz="1200" b="1" dirty="0" smtClean="0">
                <a:solidFill>
                  <a:srgbClr val="BFBFBF"/>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5014913" rtl="0" eaLnBrk="0" fontAlgn="base" hangingPunct="0">
        <a:spcBef>
          <a:spcPct val="0"/>
        </a:spcBef>
        <a:spcAft>
          <a:spcPct val="0"/>
        </a:spcAft>
        <a:defRPr sz="10000" kern="1200">
          <a:solidFill>
            <a:schemeClr val="bg1"/>
          </a:solidFill>
          <a:latin typeface="Trebuchet MS" pitchFamily="34" charset="0"/>
          <a:ea typeface="+mj-ea"/>
          <a:cs typeface="+mj-cs"/>
        </a:defRPr>
      </a:lvl1pPr>
      <a:lvl2pPr algn="ctr" defTabSz="5014913" rtl="0" eaLnBrk="0" fontAlgn="base" hangingPunct="0">
        <a:spcBef>
          <a:spcPct val="0"/>
        </a:spcBef>
        <a:spcAft>
          <a:spcPct val="0"/>
        </a:spcAft>
        <a:defRPr sz="10000">
          <a:solidFill>
            <a:schemeClr val="bg1"/>
          </a:solidFill>
          <a:latin typeface="Trebuchet MS" pitchFamily="34" charset="0"/>
        </a:defRPr>
      </a:lvl2pPr>
      <a:lvl3pPr algn="ctr" defTabSz="5014913" rtl="0" eaLnBrk="0" fontAlgn="base" hangingPunct="0">
        <a:spcBef>
          <a:spcPct val="0"/>
        </a:spcBef>
        <a:spcAft>
          <a:spcPct val="0"/>
        </a:spcAft>
        <a:defRPr sz="10000">
          <a:solidFill>
            <a:schemeClr val="bg1"/>
          </a:solidFill>
          <a:latin typeface="Trebuchet MS" pitchFamily="34" charset="0"/>
        </a:defRPr>
      </a:lvl3pPr>
      <a:lvl4pPr algn="ctr" defTabSz="5014913" rtl="0" eaLnBrk="0" fontAlgn="base" hangingPunct="0">
        <a:spcBef>
          <a:spcPct val="0"/>
        </a:spcBef>
        <a:spcAft>
          <a:spcPct val="0"/>
        </a:spcAft>
        <a:defRPr sz="10000">
          <a:solidFill>
            <a:schemeClr val="bg1"/>
          </a:solidFill>
          <a:latin typeface="Trebuchet MS" pitchFamily="34" charset="0"/>
        </a:defRPr>
      </a:lvl4pPr>
      <a:lvl5pPr algn="ctr" defTabSz="5014913" rtl="0" eaLnBrk="0" fontAlgn="base" hangingPunct="0">
        <a:spcBef>
          <a:spcPct val="0"/>
        </a:spcBef>
        <a:spcAft>
          <a:spcPct val="0"/>
        </a:spcAft>
        <a:defRPr sz="10000">
          <a:solidFill>
            <a:schemeClr val="bg1"/>
          </a:solidFill>
          <a:latin typeface="Trebuchet MS" pitchFamily="34" charset="0"/>
        </a:defRPr>
      </a:lvl5pPr>
      <a:lvl6pPr marL="457200" algn="ctr" defTabSz="5014913" rtl="0" fontAlgn="base">
        <a:spcBef>
          <a:spcPct val="0"/>
        </a:spcBef>
        <a:spcAft>
          <a:spcPct val="0"/>
        </a:spcAft>
        <a:defRPr sz="10000">
          <a:solidFill>
            <a:schemeClr val="bg1"/>
          </a:solidFill>
          <a:latin typeface="Trebuchet MS" pitchFamily="34" charset="0"/>
        </a:defRPr>
      </a:lvl6pPr>
      <a:lvl7pPr marL="914400" algn="ctr" defTabSz="5014913" rtl="0" fontAlgn="base">
        <a:spcBef>
          <a:spcPct val="0"/>
        </a:spcBef>
        <a:spcAft>
          <a:spcPct val="0"/>
        </a:spcAft>
        <a:defRPr sz="10000">
          <a:solidFill>
            <a:schemeClr val="bg1"/>
          </a:solidFill>
          <a:latin typeface="Trebuchet MS" pitchFamily="34" charset="0"/>
        </a:defRPr>
      </a:lvl7pPr>
      <a:lvl8pPr marL="1371600" algn="ctr" defTabSz="5014913" rtl="0" fontAlgn="base">
        <a:spcBef>
          <a:spcPct val="0"/>
        </a:spcBef>
        <a:spcAft>
          <a:spcPct val="0"/>
        </a:spcAft>
        <a:defRPr sz="10000">
          <a:solidFill>
            <a:schemeClr val="bg1"/>
          </a:solidFill>
          <a:latin typeface="Trebuchet MS" pitchFamily="34" charset="0"/>
        </a:defRPr>
      </a:lvl8pPr>
      <a:lvl9pPr marL="1828800" algn="ctr" defTabSz="5014913" rtl="0" fontAlgn="base">
        <a:spcBef>
          <a:spcPct val="0"/>
        </a:spcBef>
        <a:spcAft>
          <a:spcPct val="0"/>
        </a:spcAft>
        <a:defRPr sz="10000">
          <a:solidFill>
            <a:schemeClr val="bg1"/>
          </a:solidFill>
          <a:latin typeface="Trebuchet MS" pitchFamily="34" charset="0"/>
        </a:defRPr>
      </a:lvl9pPr>
    </p:titleStyle>
    <p:bodyStyle>
      <a:lvl1pPr marL="1879600" indent="-1879600" algn="l" defTabSz="5014913" rtl="0" eaLnBrk="0" fontAlgn="base" hangingPunct="0">
        <a:spcBef>
          <a:spcPct val="20000"/>
        </a:spcBef>
        <a:spcAft>
          <a:spcPct val="0"/>
        </a:spcAft>
        <a:buFont typeface="Arial" charset="0"/>
        <a:buChar char="•"/>
        <a:defRPr sz="17600" kern="1200">
          <a:solidFill>
            <a:schemeClr val="tx1"/>
          </a:solidFill>
          <a:latin typeface="+mn-lt"/>
          <a:ea typeface="+mn-ea"/>
          <a:cs typeface="+mn-cs"/>
        </a:defRPr>
      </a:lvl1pPr>
      <a:lvl2pPr marL="4075113" indent="-1566863" algn="l" defTabSz="5014913" rtl="0" eaLnBrk="0" fontAlgn="base" hangingPunct="0">
        <a:spcBef>
          <a:spcPct val="20000"/>
        </a:spcBef>
        <a:spcAft>
          <a:spcPct val="0"/>
        </a:spcAft>
        <a:buFont typeface="Arial" charset="0"/>
        <a:buChar char="–"/>
        <a:defRPr sz="15400" kern="1200">
          <a:solidFill>
            <a:schemeClr val="tx1"/>
          </a:solidFill>
          <a:latin typeface="+mn-lt"/>
          <a:ea typeface="+mn-ea"/>
          <a:cs typeface="+mn-cs"/>
        </a:defRPr>
      </a:lvl2pPr>
      <a:lvl3pPr marL="6269038" indent="-1252538" algn="l" defTabSz="5014913" rtl="0" eaLnBrk="0" fontAlgn="base" hangingPunct="0">
        <a:spcBef>
          <a:spcPct val="20000"/>
        </a:spcBef>
        <a:spcAft>
          <a:spcPct val="0"/>
        </a:spcAft>
        <a:buFont typeface="Arial" charset="0"/>
        <a:buChar char="•"/>
        <a:defRPr sz="13200" kern="1200">
          <a:solidFill>
            <a:schemeClr val="tx1"/>
          </a:solidFill>
          <a:latin typeface="+mn-lt"/>
          <a:ea typeface="+mn-ea"/>
          <a:cs typeface="+mn-cs"/>
        </a:defRPr>
      </a:lvl3pPr>
      <a:lvl4pPr marL="877728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4pPr>
      <a:lvl5pPr marL="1128553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5pPr>
      <a:lvl6pPr marL="13793688"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1630"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9574"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7516"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5886" rtl="0" eaLnBrk="1" latinLnBrk="0" hangingPunct="1">
        <a:defRPr sz="9800" kern="1200">
          <a:solidFill>
            <a:schemeClr val="tx1"/>
          </a:solidFill>
          <a:latin typeface="+mn-lt"/>
          <a:ea typeface="+mn-ea"/>
          <a:cs typeface="+mn-cs"/>
        </a:defRPr>
      </a:lvl1pPr>
      <a:lvl2pPr marL="2507944" algn="l" defTabSz="5015886" rtl="0" eaLnBrk="1" latinLnBrk="0" hangingPunct="1">
        <a:defRPr sz="9800" kern="1200">
          <a:solidFill>
            <a:schemeClr val="tx1"/>
          </a:solidFill>
          <a:latin typeface="+mn-lt"/>
          <a:ea typeface="+mn-ea"/>
          <a:cs typeface="+mn-cs"/>
        </a:defRPr>
      </a:lvl2pPr>
      <a:lvl3pPr marL="5015886" algn="l" defTabSz="5015886" rtl="0" eaLnBrk="1" latinLnBrk="0" hangingPunct="1">
        <a:defRPr sz="9800" kern="1200">
          <a:solidFill>
            <a:schemeClr val="tx1"/>
          </a:solidFill>
          <a:latin typeface="+mn-lt"/>
          <a:ea typeface="+mn-ea"/>
          <a:cs typeface="+mn-cs"/>
        </a:defRPr>
      </a:lvl3pPr>
      <a:lvl4pPr marL="7523830" algn="l" defTabSz="5015886" rtl="0" eaLnBrk="1" latinLnBrk="0" hangingPunct="1">
        <a:defRPr sz="9800" kern="1200">
          <a:solidFill>
            <a:schemeClr val="tx1"/>
          </a:solidFill>
          <a:latin typeface="+mn-lt"/>
          <a:ea typeface="+mn-ea"/>
          <a:cs typeface="+mn-cs"/>
        </a:defRPr>
      </a:lvl4pPr>
      <a:lvl5pPr marL="10031772" algn="l" defTabSz="5015886" rtl="0" eaLnBrk="1" latinLnBrk="0" hangingPunct="1">
        <a:defRPr sz="9800" kern="1200">
          <a:solidFill>
            <a:schemeClr val="tx1"/>
          </a:solidFill>
          <a:latin typeface="+mn-lt"/>
          <a:ea typeface="+mn-ea"/>
          <a:cs typeface="+mn-cs"/>
        </a:defRPr>
      </a:lvl5pPr>
      <a:lvl6pPr marL="12539716" algn="l" defTabSz="5015886" rtl="0" eaLnBrk="1" latinLnBrk="0" hangingPunct="1">
        <a:defRPr sz="9800" kern="1200">
          <a:solidFill>
            <a:schemeClr val="tx1"/>
          </a:solidFill>
          <a:latin typeface="+mn-lt"/>
          <a:ea typeface="+mn-ea"/>
          <a:cs typeface="+mn-cs"/>
        </a:defRPr>
      </a:lvl6pPr>
      <a:lvl7pPr marL="15047660" algn="l" defTabSz="5015886" rtl="0" eaLnBrk="1" latinLnBrk="0" hangingPunct="1">
        <a:defRPr sz="9800" kern="1200">
          <a:solidFill>
            <a:schemeClr val="tx1"/>
          </a:solidFill>
          <a:latin typeface="+mn-lt"/>
          <a:ea typeface="+mn-ea"/>
          <a:cs typeface="+mn-cs"/>
        </a:defRPr>
      </a:lvl7pPr>
      <a:lvl8pPr marL="17555602" algn="l" defTabSz="5015886" rtl="0" eaLnBrk="1" latinLnBrk="0" hangingPunct="1">
        <a:defRPr sz="9800" kern="1200">
          <a:solidFill>
            <a:schemeClr val="tx1"/>
          </a:solidFill>
          <a:latin typeface="+mn-lt"/>
          <a:ea typeface="+mn-ea"/>
          <a:cs typeface="+mn-cs"/>
        </a:defRPr>
      </a:lvl8pPr>
      <a:lvl9pPr marL="20063546" algn="l" defTabSz="5015886" rtl="0" eaLnBrk="1" latinLnBrk="0" hangingPunct="1">
        <a:defRPr sz="9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51206400" cy="4800600"/>
          </a:xfrm>
          <a:prstGeom prst="rect">
            <a:avLst/>
          </a:prstGeom>
          <a:solidFill>
            <a:schemeClr val="accent5">
              <a:lumMod val="75000"/>
            </a:schemeClr>
          </a:solidFill>
          <a:ln w="9525">
            <a:solidFill>
              <a:schemeClr val="tx1"/>
            </a:solid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9" name="Rectangle 9"/>
          <p:cNvSpPr>
            <a:spLocks noChangeArrowheads="1"/>
          </p:cNvSpPr>
          <p:nvPr/>
        </p:nvSpPr>
        <p:spPr bwMode="auto">
          <a:xfrm>
            <a:off x="0" y="4805363"/>
            <a:ext cx="51206400" cy="152400"/>
          </a:xfrm>
          <a:prstGeom prst="rect">
            <a:avLst/>
          </a:prstGeom>
          <a:solidFill>
            <a:schemeClr val="accent5">
              <a:lumMod val="50000"/>
            </a:schemeClr>
          </a:solidFill>
          <a:ln w="152400">
            <a:noFill/>
            <a:miter lim="800000"/>
            <a:headEnd/>
            <a:tailEnd/>
          </a:ln>
          <a:effectLst/>
        </p:spPr>
        <p:txBody>
          <a:bodyPr wrap="none" lIns="104498" tIns="52248" rIns="104498" bIns="52248" anchor="ctr"/>
          <a:lstStyle/>
          <a:p>
            <a:pPr defTabSz="5015886" fontAlgn="auto">
              <a:spcBef>
                <a:spcPts val="0"/>
              </a:spcBef>
              <a:spcAft>
                <a:spcPts val="0"/>
              </a:spcAft>
              <a:defRPr/>
            </a:pPr>
            <a:endParaRPr lang="en-US" dirty="0">
              <a:latin typeface="+mn-lt"/>
              <a:cs typeface="+mn-cs"/>
            </a:endParaRPr>
          </a:p>
        </p:txBody>
      </p:sp>
      <p:sp>
        <p:nvSpPr>
          <p:cNvPr id="21" name="Rounded Rectangle 20"/>
          <p:cNvSpPr/>
          <p:nvPr userDrawn="1"/>
        </p:nvSpPr>
        <p:spPr>
          <a:xfrm>
            <a:off x="1089025" y="5383213"/>
            <a:ext cx="11712575" cy="26736675"/>
          </a:xfrm>
          <a:prstGeom prst="roundRect">
            <a:avLst>
              <a:gd name="adj" fmla="val 686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2" name="Rounded Rectangle 21"/>
          <p:cNvSpPr/>
          <p:nvPr userDrawn="1"/>
        </p:nvSpPr>
        <p:spPr>
          <a:xfrm>
            <a:off x="38395275" y="5383213"/>
            <a:ext cx="11712575" cy="26736675"/>
          </a:xfrm>
          <a:prstGeom prst="roundRect">
            <a:avLst>
              <a:gd name="adj" fmla="val 686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sp>
        <p:nvSpPr>
          <p:cNvPr id="23" name="Rounded Rectangle 22"/>
          <p:cNvSpPr/>
          <p:nvPr userDrawn="1"/>
        </p:nvSpPr>
        <p:spPr>
          <a:xfrm>
            <a:off x="13508038" y="5383213"/>
            <a:ext cx="24179212" cy="26736675"/>
          </a:xfrm>
          <a:prstGeom prst="roundRect">
            <a:avLst>
              <a:gd name="adj" fmla="val 3256"/>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015886" fontAlgn="auto">
              <a:spcBef>
                <a:spcPts val="0"/>
              </a:spcBef>
              <a:spcAft>
                <a:spcPts val="0"/>
              </a:spcAft>
              <a:defRPr/>
            </a:pPr>
            <a:endParaRPr lang="en-US"/>
          </a:p>
        </p:txBody>
      </p:sp>
      <p:grpSp>
        <p:nvGrpSpPr>
          <p:cNvPr id="24" name="Group 23"/>
          <p:cNvGrpSpPr/>
          <p:nvPr userDrawn="1"/>
        </p:nvGrpSpPr>
        <p:grpSpPr>
          <a:xfrm>
            <a:off x="-11326789" y="-1"/>
            <a:ext cx="11018865" cy="32918401"/>
            <a:chOff x="-11225189" y="-1"/>
            <a:chExt cx="11018865" cy="32918401"/>
          </a:xfrm>
        </p:grpSpPr>
        <p:sp>
          <p:nvSpPr>
            <p:cNvPr id="27" name="Rectangle 26"/>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36”x56”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8" name="Straight Connector 27"/>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userDrawn="1"/>
          </p:nvPicPr>
          <p:blipFill>
            <a:blip r:embed="rId4"/>
            <a:stretch>
              <a:fillRect/>
            </a:stretch>
          </p:blipFill>
          <p:spPr>
            <a:xfrm>
              <a:off x="-10740740" y="10261718"/>
              <a:ext cx="1597666" cy="1201935"/>
            </a:xfrm>
            <a:prstGeom prst="rect">
              <a:avLst/>
            </a:prstGeom>
          </p:spPr>
        </p:pic>
        <p:pic>
          <p:nvPicPr>
            <p:cNvPr id="38" name="Picture 37"/>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40" name="Group 39"/>
            <p:cNvGrpSpPr/>
            <p:nvPr userDrawn="1"/>
          </p:nvGrpSpPr>
          <p:grpSpPr>
            <a:xfrm>
              <a:off x="-9744993" y="23540957"/>
              <a:ext cx="7531182" cy="2120439"/>
              <a:chOff x="-4470427" y="11016658"/>
              <a:chExt cx="3470785" cy="974220"/>
            </a:xfrm>
          </p:grpSpPr>
          <p:grpSp>
            <p:nvGrpSpPr>
              <p:cNvPr id="49" name="Group 48"/>
              <p:cNvGrpSpPr/>
              <p:nvPr userDrawn="1"/>
            </p:nvGrpSpPr>
            <p:grpSpPr>
              <a:xfrm>
                <a:off x="-2783495" y="11060886"/>
                <a:ext cx="624431" cy="893535"/>
                <a:chOff x="-3958697" y="11117435"/>
                <a:chExt cx="779338" cy="1280430"/>
              </a:xfrm>
            </p:grpSpPr>
            <p:pic>
              <p:nvPicPr>
                <p:cNvPr id="55" name="Picture 54"/>
                <p:cNvPicPr>
                  <a:picLocks noChangeAspect="1"/>
                </p:cNvPicPr>
                <p:nvPr userDrawn="1"/>
              </p:nvPicPr>
              <p:blipFill>
                <a:blip r:embed="rId6"/>
                <a:stretch>
                  <a:fillRect/>
                </a:stretch>
              </p:blipFill>
              <p:spPr>
                <a:xfrm>
                  <a:off x="-3948160" y="11117435"/>
                  <a:ext cx="768801" cy="1090857"/>
                </a:xfrm>
                <a:prstGeom prst="rect">
                  <a:avLst/>
                </a:prstGeom>
              </p:spPr>
            </p:pic>
            <p:sp>
              <p:nvSpPr>
                <p:cNvPr id="56" name="TextBox 55"/>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0" name="Group 49"/>
              <p:cNvGrpSpPr/>
              <p:nvPr userDrawn="1"/>
            </p:nvGrpSpPr>
            <p:grpSpPr>
              <a:xfrm>
                <a:off x="-2033159" y="11060889"/>
                <a:ext cx="1033517" cy="893529"/>
                <a:chOff x="-2921738" y="11200127"/>
                <a:chExt cx="1420279" cy="1227904"/>
              </a:xfrm>
            </p:grpSpPr>
            <p:pic>
              <p:nvPicPr>
                <p:cNvPr id="53" name="Picture 52"/>
                <p:cNvPicPr>
                  <a:picLocks noChangeAspect="1"/>
                </p:cNvPicPr>
                <p:nvPr userDrawn="1"/>
              </p:nvPicPr>
              <p:blipFill>
                <a:blip r:embed="rId6"/>
                <a:stretch>
                  <a:fillRect/>
                </a:stretch>
              </p:blipFill>
              <p:spPr>
                <a:xfrm>
                  <a:off x="-2921738" y="11200127"/>
                  <a:ext cx="1420279" cy="1029694"/>
                </a:xfrm>
                <a:prstGeom prst="rect">
                  <a:avLst/>
                </a:prstGeom>
              </p:spPr>
            </p:pic>
            <p:sp>
              <p:nvSpPr>
                <p:cNvPr id="54" name="TextBox 53"/>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1" name="Picture 50"/>
              <p:cNvPicPr>
                <a:picLocks noChangeAspect="1"/>
              </p:cNvPicPr>
              <p:nvPr userDrawn="1"/>
            </p:nvPicPr>
            <p:blipFill>
              <a:blip r:embed="rId7"/>
              <a:stretch>
                <a:fillRect/>
              </a:stretch>
            </p:blipFill>
            <p:spPr>
              <a:xfrm>
                <a:off x="-4470427" y="11016658"/>
                <a:ext cx="1098742" cy="847761"/>
              </a:xfrm>
              <a:prstGeom prst="rect">
                <a:avLst/>
              </a:prstGeom>
            </p:spPr>
          </p:pic>
          <p:sp>
            <p:nvSpPr>
              <p:cNvPr id="52" name="TextBox 51"/>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1" name="Group 40"/>
            <p:cNvGrpSpPr/>
            <p:nvPr userDrawn="1"/>
          </p:nvGrpSpPr>
          <p:grpSpPr>
            <a:xfrm>
              <a:off x="-10398793" y="27751410"/>
              <a:ext cx="9323012" cy="2453251"/>
              <a:chOff x="-4754996" y="12734136"/>
              <a:chExt cx="4296559" cy="1127128"/>
            </a:xfrm>
          </p:grpSpPr>
          <p:graphicFrame>
            <p:nvGraphicFramePr>
              <p:cNvPr id="42" name="Object 41"/>
              <p:cNvGraphicFramePr>
                <a:graphicFrameLocks noChangeAspect="1"/>
              </p:cNvGraphicFramePr>
              <p:nvPr userDrawn="1">
                <p:extLst>
                  <p:ext uri="{D42A27DB-BD31-4B8C-83A1-F6EECF244321}">
                    <p14:modId xmlns:p14="http://schemas.microsoft.com/office/powerpoint/2010/main" val="1530411269"/>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2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666353314"/>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2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7" name="TextBox 46"/>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8" name="TextBox 47"/>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7" name="Group 56"/>
          <p:cNvGrpSpPr/>
          <p:nvPr userDrawn="1"/>
        </p:nvGrpSpPr>
        <p:grpSpPr>
          <a:xfrm>
            <a:off x="51617562" y="-55065"/>
            <a:ext cx="11062139" cy="32973465"/>
            <a:chOff x="44157839" y="-55065"/>
            <a:chExt cx="11062139" cy="32973465"/>
          </a:xfrm>
        </p:grpSpPr>
        <p:sp>
          <p:nvSpPr>
            <p:cNvPr id="58" name="Rectangle 57"/>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9" name="Object 58"/>
            <p:cNvGraphicFramePr>
              <a:graphicFrameLocks noChangeAspect="1"/>
            </p:cNvGraphicFramePr>
            <p:nvPr userDrawn="1">
              <p:extLst>
                <p:ext uri="{D42A27DB-BD31-4B8C-83A1-F6EECF244321}">
                  <p14:modId xmlns:p14="http://schemas.microsoft.com/office/powerpoint/2010/main" val="189960610"/>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2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0" name="Picture 59"/>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61" name="Object 60"/>
            <p:cNvGraphicFramePr>
              <a:graphicFrameLocks noChangeAspect="1"/>
            </p:cNvGraphicFramePr>
            <p:nvPr userDrawn="1">
              <p:extLst>
                <p:ext uri="{D42A27DB-BD31-4B8C-83A1-F6EECF244321}">
                  <p14:modId xmlns:p14="http://schemas.microsoft.com/office/powerpoint/2010/main" val="3304899307"/>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2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62" name="Group 61"/>
            <p:cNvGrpSpPr/>
            <p:nvPr userDrawn="1"/>
          </p:nvGrpSpPr>
          <p:grpSpPr>
            <a:xfrm>
              <a:off x="44487207" y="29414560"/>
              <a:ext cx="10354213" cy="1265612"/>
              <a:chOff x="44200453" y="28362386"/>
              <a:chExt cx="9771399" cy="1090622"/>
            </a:xfrm>
          </p:grpSpPr>
          <p:sp>
            <p:nvSpPr>
              <p:cNvPr id="64" name="Rounded Rectangle 63"/>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6" name="TextBox 65"/>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TextBox 38"/>
          <p:cNvSpPr txBox="1"/>
          <p:nvPr userDrawn="1"/>
        </p:nvSpPr>
        <p:spPr>
          <a:xfrm>
            <a:off x="51946930" y="31188790"/>
            <a:ext cx="6870215" cy="1399638"/>
          </a:xfrm>
          <a:prstGeom prst="rect">
            <a:avLst/>
          </a:prstGeom>
          <a:noFill/>
        </p:spPr>
        <p:txBody>
          <a:bodyPr wrap="square" lIns="65304" tIns="32651" rIns="65304" bIns="32651" rtlCol="0">
            <a:spAutoFit/>
          </a:bodyPr>
          <a:lstStyle/>
          <a:p>
            <a:pPr marL="407988" indent="-407988">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7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4" name="Text Box 14"/>
          <p:cNvSpPr txBox="1">
            <a:spLocks noChangeArrowheads="1"/>
          </p:cNvSpPr>
          <p:nvPr userDrawn="1"/>
        </p:nvSpPr>
        <p:spPr bwMode="auto">
          <a:xfrm>
            <a:off x="2078038" y="32315150"/>
            <a:ext cx="2933700" cy="38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0" tIns="52140" rIns="104300" bIns="52140">
            <a:spAutoFit/>
          </a:bodyPr>
          <a:lstStyle>
            <a:lvl1pPr>
              <a:defRPr sz="9800">
                <a:solidFill>
                  <a:schemeClr val="tx1"/>
                </a:solidFill>
                <a:latin typeface="Calibri" pitchFamily="34" charset="0"/>
              </a:defRPr>
            </a:lvl1pPr>
            <a:lvl2pPr marL="742950" indent="-285750">
              <a:defRPr sz="9800">
                <a:solidFill>
                  <a:schemeClr val="tx1"/>
                </a:solidFill>
                <a:latin typeface="Calibri" pitchFamily="34" charset="0"/>
              </a:defRPr>
            </a:lvl2pPr>
            <a:lvl3pPr marL="1143000" indent="-228600">
              <a:defRPr sz="9800">
                <a:solidFill>
                  <a:schemeClr val="tx1"/>
                </a:solidFill>
                <a:latin typeface="Calibri" pitchFamily="34" charset="0"/>
              </a:defRPr>
            </a:lvl3pPr>
            <a:lvl4pPr marL="1600200" indent="-228600">
              <a:defRPr sz="9800">
                <a:solidFill>
                  <a:schemeClr val="tx1"/>
                </a:solidFill>
                <a:latin typeface="Calibri" pitchFamily="34" charset="0"/>
              </a:defRPr>
            </a:lvl4pPr>
            <a:lvl5pPr marL="2057400" indent="-228600">
              <a:defRPr sz="9800">
                <a:solidFill>
                  <a:schemeClr val="tx1"/>
                </a:solidFill>
                <a:latin typeface="Calibri" pitchFamily="34" charset="0"/>
              </a:defRPr>
            </a:lvl5pPr>
            <a:lvl6pPr marL="2514600" indent="-228600" defTabSz="5014913" fontAlgn="base">
              <a:spcBef>
                <a:spcPct val="0"/>
              </a:spcBef>
              <a:spcAft>
                <a:spcPct val="0"/>
              </a:spcAft>
              <a:defRPr sz="9800">
                <a:solidFill>
                  <a:schemeClr val="tx1"/>
                </a:solidFill>
                <a:latin typeface="Calibri" pitchFamily="34" charset="0"/>
              </a:defRPr>
            </a:lvl6pPr>
            <a:lvl7pPr marL="2971800" indent="-228600" defTabSz="5014913" fontAlgn="base">
              <a:spcBef>
                <a:spcPct val="0"/>
              </a:spcBef>
              <a:spcAft>
                <a:spcPct val="0"/>
              </a:spcAft>
              <a:defRPr sz="9800">
                <a:solidFill>
                  <a:schemeClr val="tx1"/>
                </a:solidFill>
                <a:latin typeface="Calibri" pitchFamily="34" charset="0"/>
              </a:defRPr>
            </a:lvl7pPr>
            <a:lvl8pPr marL="3429000" indent="-228600" defTabSz="5014913" fontAlgn="base">
              <a:spcBef>
                <a:spcPct val="0"/>
              </a:spcBef>
              <a:spcAft>
                <a:spcPct val="0"/>
              </a:spcAft>
              <a:defRPr sz="9800">
                <a:solidFill>
                  <a:schemeClr val="tx1"/>
                </a:solidFill>
                <a:latin typeface="Calibri" pitchFamily="34" charset="0"/>
              </a:defRPr>
            </a:lvl8pPr>
            <a:lvl9pPr marL="3886200" indent="-228600" defTabSz="5014913" fontAlgn="base">
              <a:spcBef>
                <a:spcPct val="0"/>
              </a:spcBef>
              <a:spcAft>
                <a:spcPct val="0"/>
              </a:spcAft>
              <a:defRPr sz="9800">
                <a:solidFill>
                  <a:schemeClr val="tx1"/>
                </a:solidFill>
                <a:latin typeface="Calibri" pitchFamily="34" charset="0"/>
              </a:defRPr>
            </a:lvl9pPr>
          </a:lstStyle>
          <a:p>
            <a:pPr eaLnBrk="0" hangingPunct="0">
              <a:lnSpc>
                <a:spcPct val="65000"/>
              </a:lnSpc>
              <a:spcBef>
                <a:spcPct val="50000"/>
              </a:spcBef>
              <a:defRPr/>
            </a:pPr>
            <a:r>
              <a:rPr lang="en-US" sz="600" b="1" dirty="0" smtClean="0">
                <a:solidFill>
                  <a:srgbClr val="BFBFBF"/>
                </a:solidFill>
                <a:latin typeface="Arial" charset="0"/>
              </a:rPr>
              <a:t>RESEARCH POSTER PRESENTATION DESIGN © 2015</a:t>
            </a:r>
          </a:p>
          <a:p>
            <a:pPr eaLnBrk="0" hangingPunct="0">
              <a:lnSpc>
                <a:spcPct val="65000"/>
              </a:lnSpc>
              <a:spcBef>
                <a:spcPct val="50000"/>
              </a:spcBef>
              <a:defRPr/>
            </a:pPr>
            <a:r>
              <a:rPr lang="en-US" sz="1200" b="1" dirty="0" smtClean="0">
                <a:solidFill>
                  <a:srgbClr val="BFBFBF"/>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60" r:id="rId1"/>
  </p:sldLayoutIdLst>
  <p:timing>
    <p:tnLst>
      <p:par>
        <p:cTn xmlns:p14="http://schemas.microsoft.com/office/powerpoint/2010/main" id="1" dur="indefinite" restart="never" nodeType="tmRoot"/>
      </p:par>
    </p:tnLst>
  </p:timing>
  <p:txStyles>
    <p:titleStyle>
      <a:lvl1pPr algn="ctr" defTabSz="5014913" rtl="0" eaLnBrk="0" fontAlgn="base" hangingPunct="0">
        <a:spcBef>
          <a:spcPct val="0"/>
        </a:spcBef>
        <a:spcAft>
          <a:spcPct val="0"/>
        </a:spcAft>
        <a:defRPr sz="10000" kern="1200">
          <a:solidFill>
            <a:schemeClr val="bg1"/>
          </a:solidFill>
          <a:latin typeface="Trebuchet MS" pitchFamily="34" charset="0"/>
          <a:ea typeface="+mj-ea"/>
          <a:cs typeface="+mj-cs"/>
        </a:defRPr>
      </a:lvl1pPr>
      <a:lvl2pPr algn="ctr" defTabSz="5014913" rtl="0" eaLnBrk="0" fontAlgn="base" hangingPunct="0">
        <a:spcBef>
          <a:spcPct val="0"/>
        </a:spcBef>
        <a:spcAft>
          <a:spcPct val="0"/>
        </a:spcAft>
        <a:defRPr sz="10000">
          <a:solidFill>
            <a:schemeClr val="bg1"/>
          </a:solidFill>
          <a:latin typeface="Trebuchet MS" pitchFamily="34" charset="0"/>
        </a:defRPr>
      </a:lvl2pPr>
      <a:lvl3pPr algn="ctr" defTabSz="5014913" rtl="0" eaLnBrk="0" fontAlgn="base" hangingPunct="0">
        <a:spcBef>
          <a:spcPct val="0"/>
        </a:spcBef>
        <a:spcAft>
          <a:spcPct val="0"/>
        </a:spcAft>
        <a:defRPr sz="10000">
          <a:solidFill>
            <a:schemeClr val="bg1"/>
          </a:solidFill>
          <a:latin typeface="Trebuchet MS" pitchFamily="34" charset="0"/>
        </a:defRPr>
      </a:lvl3pPr>
      <a:lvl4pPr algn="ctr" defTabSz="5014913" rtl="0" eaLnBrk="0" fontAlgn="base" hangingPunct="0">
        <a:spcBef>
          <a:spcPct val="0"/>
        </a:spcBef>
        <a:spcAft>
          <a:spcPct val="0"/>
        </a:spcAft>
        <a:defRPr sz="10000">
          <a:solidFill>
            <a:schemeClr val="bg1"/>
          </a:solidFill>
          <a:latin typeface="Trebuchet MS" pitchFamily="34" charset="0"/>
        </a:defRPr>
      </a:lvl4pPr>
      <a:lvl5pPr algn="ctr" defTabSz="5014913" rtl="0" eaLnBrk="0" fontAlgn="base" hangingPunct="0">
        <a:spcBef>
          <a:spcPct val="0"/>
        </a:spcBef>
        <a:spcAft>
          <a:spcPct val="0"/>
        </a:spcAft>
        <a:defRPr sz="10000">
          <a:solidFill>
            <a:schemeClr val="bg1"/>
          </a:solidFill>
          <a:latin typeface="Trebuchet MS" pitchFamily="34" charset="0"/>
        </a:defRPr>
      </a:lvl5pPr>
      <a:lvl6pPr marL="457200" algn="ctr" defTabSz="5014913" rtl="0" fontAlgn="base">
        <a:spcBef>
          <a:spcPct val="0"/>
        </a:spcBef>
        <a:spcAft>
          <a:spcPct val="0"/>
        </a:spcAft>
        <a:defRPr sz="10000">
          <a:solidFill>
            <a:schemeClr val="bg1"/>
          </a:solidFill>
          <a:latin typeface="Trebuchet MS" pitchFamily="34" charset="0"/>
        </a:defRPr>
      </a:lvl6pPr>
      <a:lvl7pPr marL="914400" algn="ctr" defTabSz="5014913" rtl="0" fontAlgn="base">
        <a:spcBef>
          <a:spcPct val="0"/>
        </a:spcBef>
        <a:spcAft>
          <a:spcPct val="0"/>
        </a:spcAft>
        <a:defRPr sz="10000">
          <a:solidFill>
            <a:schemeClr val="bg1"/>
          </a:solidFill>
          <a:latin typeface="Trebuchet MS" pitchFamily="34" charset="0"/>
        </a:defRPr>
      </a:lvl7pPr>
      <a:lvl8pPr marL="1371600" algn="ctr" defTabSz="5014913" rtl="0" fontAlgn="base">
        <a:spcBef>
          <a:spcPct val="0"/>
        </a:spcBef>
        <a:spcAft>
          <a:spcPct val="0"/>
        </a:spcAft>
        <a:defRPr sz="10000">
          <a:solidFill>
            <a:schemeClr val="bg1"/>
          </a:solidFill>
          <a:latin typeface="Trebuchet MS" pitchFamily="34" charset="0"/>
        </a:defRPr>
      </a:lvl8pPr>
      <a:lvl9pPr marL="1828800" algn="ctr" defTabSz="5014913" rtl="0" fontAlgn="base">
        <a:spcBef>
          <a:spcPct val="0"/>
        </a:spcBef>
        <a:spcAft>
          <a:spcPct val="0"/>
        </a:spcAft>
        <a:defRPr sz="10000">
          <a:solidFill>
            <a:schemeClr val="bg1"/>
          </a:solidFill>
          <a:latin typeface="Trebuchet MS" pitchFamily="34" charset="0"/>
        </a:defRPr>
      </a:lvl9pPr>
    </p:titleStyle>
    <p:bodyStyle>
      <a:lvl1pPr marL="1879600" indent="-1879600" algn="l" defTabSz="5014913" rtl="0" eaLnBrk="0" fontAlgn="base" hangingPunct="0">
        <a:spcBef>
          <a:spcPct val="20000"/>
        </a:spcBef>
        <a:spcAft>
          <a:spcPct val="0"/>
        </a:spcAft>
        <a:buFont typeface="Arial" charset="0"/>
        <a:buChar char="•"/>
        <a:defRPr sz="17600" kern="1200">
          <a:solidFill>
            <a:schemeClr val="tx1"/>
          </a:solidFill>
          <a:latin typeface="+mn-lt"/>
          <a:ea typeface="+mn-ea"/>
          <a:cs typeface="+mn-cs"/>
        </a:defRPr>
      </a:lvl1pPr>
      <a:lvl2pPr marL="4075113" indent="-1566863" algn="l" defTabSz="5014913" rtl="0" eaLnBrk="0" fontAlgn="base" hangingPunct="0">
        <a:spcBef>
          <a:spcPct val="20000"/>
        </a:spcBef>
        <a:spcAft>
          <a:spcPct val="0"/>
        </a:spcAft>
        <a:buFont typeface="Arial" charset="0"/>
        <a:buChar char="–"/>
        <a:defRPr sz="15400" kern="1200">
          <a:solidFill>
            <a:schemeClr val="tx1"/>
          </a:solidFill>
          <a:latin typeface="+mn-lt"/>
          <a:ea typeface="+mn-ea"/>
          <a:cs typeface="+mn-cs"/>
        </a:defRPr>
      </a:lvl2pPr>
      <a:lvl3pPr marL="6269038" indent="-1252538" algn="l" defTabSz="5014913" rtl="0" eaLnBrk="0" fontAlgn="base" hangingPunct="0">
        <a:spcBef>
          <a:spcPct val="20000"/>
        </a:spcBef>
        <a:spcAft>
          <a:spcPct val="0"/>
        </a:spcAft>
        <a:buFont typeface="Arial" charset="0"/>
        <a:buChar char="•"/>
        <a:defRPr sz="13200" kern="1200">
          <a:solidFill>
            <a:schemeClr val="tx1"/>
          </a:solidFill>
          <a:latin typeface="+mn-lt"/>
          <a:ea typeface="+mn-ea"/>
          <a:cs typeface="+mn-cs"/>
        </a:defRPr>
      </a:lvl3pPr>
      <a:lvl4pPr marL="877728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4pPr>
      <a:lvl5pPr marL="11285538" indent="-1252538" algn="l" defTabSz="5014913" rtl="0" eaLnBrk="0" fontAlgn="base" hangingPunct="0">
        <a:spcBef>
          <a:spcPct val="20000"/>
        </a:spcBef>
        <a:spcAft>
          <a:spcPct val="0"/>
        </a:spcAft>
        <a:buFont typeface="Arial" charset="0"/>
        <a:buChar char="»"/>
        <a:defRPr sz="11000" kern="1200">
          <a:solidFill>
            <a:schemeClr val="tx1"/>
          </a:solidFill>
          <a:latin typeface="+mn-lt"/>
          <a:ea typeface="+mn-ea"/>
          <a:cs typeface="+mn-cs"/>
        </a:defRPr>
      </a:lvl5pPr>
      <a:lvl6pPr marL="13793688"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1630"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9574"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7516" indent="-1253972" algn="l" defTabSz="5015886"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5886" rtl="0" eaLnBrk="1" latinLnBrk="0" hangingPunct="1">
        <a:defRPr sz="9800" kern="1200">
          <a:solidFill>
            <a:schemeClr val="tx1"/>
          </a:solidFill>
          <a:latin typeface="+mn-lt"/>
          <a:ea typeface="+mn-ea"/>
          <a:cs typeface="+mn-cs"/>
        </a:defRPr>
      </a:lvl1pPr>
      <a:lvl2pPr marL="2507944" algn="l" defTabSz="5015886" rtl="0" eaLnBrk="1" latinLnBrk="0" hangingPunct="1">
        <a:defRPr sz="9800" kern="1200">
          <a:solidFill>
            <a:schemeClr val="tx1"/>
          </a:solidFill>
          <a:latin typeface="+mn-lt"/>
          <a:ea typeface="+mn-ea"/>
          <a:cs typeface="+mn-cs"/>
        </a:defRPr>
      </a:lvl2pPr>
      <a:lvl3pPr marL="5015886" algn="l" defTabSz="5015886" rtl="0" eaLnBrk="1" latinLnBrk="0" hangingPunct="1">
        <a:defRPr sz="9800" kern="1200">
          <a:solidFill>
            <a:schemeClr val="tx1"/>
          </a:solidFill>
          <a:latin typeface="+mn-lt"/>
          <a:ea typeface="+mn-ea"/>
          <a:cs typeface="+mn-cs"/>
        </a:defRPr>
      </a:lvl3pPr>
      <a:lvl4pPr marL="7523830" algn="l" defTabSz="5015886" rtl="0" eaLnBrk="1" latinLnBrk="0" hangingPunct="1">
        <a:defRPr sz="9800" kern="1200">
          <a:solidFill>
            <a:schemeClr val="tx1"/>
          </a:solidFill>
          <a:latin typeface="+mn-lt"/>
          <a:ea typeface="+mn-ea"/>
          <a:cs typeface="+mn-cs"/>
        </a:defRPr>
      </a:lvl4pPr>
      <a:lvl5pPr marL="10031772" algn="l" defTabSz="5015886" rtl="0" eaLnBrk="1" latinLnBrk="0" hangingPunct="1">
        <a:defRPr sz="9800" kern="1200">
          <a:solidFill>
            <a:schemeClr val="tx1"/>
          </a:solidFill>
          <a:latin typeface="+mn-lt"/>
          <a:ea typeface="+mn-ea"/>
          <a:cs typeface="+mn-cs"/>
        </a:defRPr>
      </a:lvl5pPr>
      <a:lvl6pPr marL="12539716" algn="l" defTabSz="5015886" rtl="0" eaLnBrk="1" latinLnBrk="0" hangingPunct="1">
        <a:defRPr sz="9800" kern="1200">
          <a:solidFill>
            <a:schemeClr val="tx1"/>
          </a:solidFill>
          <a:latin typeface="+mn-lt"/>
          <a:ea typeface="+mn-ea"/>
          <a:cs typeface="+mn-cs"/>
        </a:defRPr>
      </a:lvl6pPr>
      <a:lvl7pPr marL="15047660" algn="l" defTabSz="5015886" rtl="0" eaLnBrk="1" latinLnBrk="0" hangingPunct="1">
        <a:defRPr sz="9800" kern="1200">
          <a:solidFill>
            <a:schemeClr val="tx1"/>
          </a:solidFill>
          <a:latin typeface="+mn-lt"/>
          <a:ea typeface="+mn-ea"/>
          <a:cs typeface="+mn-cs"/>
        </a:defRPr>
      </a:lvl7pPr>
      <a:lvl8pPr marL="17555602" algn="l" defTabSz="5015886" rtl="0" eaLnBrk="1" latinLnBrk="0" hangingPunct="1">
        <a:defRPr sz="9800" kern="1200">
          <a:solidFill>
            <a:schemeClr val="tx1"/>
          </a:solidFill>
          <a:latin typeface="+mn-lt"/>
          <a:ea typeface="+mn-ea"/>
          <a:cs typeface="+mn-cs"/>
        </a:defRPr>
      </a:lvl8pPr>
      <a:lvl9pPr marL="20063546" algn="l" defTabSz="5015886"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ho.int/mediacentre/factsheets/fs34" TargetMode="External"/><Relationship Id="rId4" Type="http://schemas.openxmlformats.org/officeDocument/2006/relationships/image" Target="../media/image11.jpg"/><Relationship Id="rId5"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0"/>
          </p:nvPr>
        </p:nvSpPr>
        <p:spPr>
          <a:xfrm>
            <a:off x="609600" y="6088314"/>
            <a:ext cx="16280597" cy="10320532"/>
          </a:xfrm>
        </p:spPr>
        <p:txBody>
          <a:bodyPr/>
          <a:lstStyle/>
          <a:p>
            <a:pPr marL="365760" lvl="2" indent="0" eaLnBrk="1">
              <a:lnSpc>
                <a:spcPct val="90000"/>
              </a:lnSpc>
              <a:spcBef>
                <a:spcPts val="40"/>
              </a:spcBef>
              <a:buClrTx/>
              <a:buNone/>
              <a:defRPr/>
            </a:pPr>
            <a:endParaRPr lang="en-US" dirty="0" smtClean="0">
              <a:sym typeface="Helvetica" charset="0"/>
            </a:endParaRPr>
          </a:p>
          <a:p>
            <a:pPr marL="457200" lvl="2" indent="-91440" eaLnBrk="1">
              <a:lnSpc>
                <a:spcPct val="90000"/>
              </a:lnSpc>
              <a:spcBef>
                <a:spcPts val="40"/>
              </a:spcBef>
              <a:buFont typeface="Wingdings" charset="2"/>
              <a:buChar char="§"/>
              <a:defRPr/>
            </a:pPr>
            <a:r>
              <a:rPr lang="en-US" sz="2600" dirty="0" smtClean="0"/>
              <a:t>Wilderness therapy is </a:t>
            </a:r>
            <a:r>
              <a:rPr lang="en-US" sz="2600" dirty="0"/>
              <a:t>a relatively new </a:t>
            </a:r>
            <a:r>
              <a:rPr lang="en-US" sz="2600" dirty="0" smtClean="0"/>
              <a:t>field; </a:t>
            </a:r>
            <a:r>
              <a:rPr lang="en-US" sz="2600" dirty="0"/>
              <a:t>in the interest of the growing progression of the field, the need for a greater comprehension of the role wilderness plays in creating therapeutic outcomes will lead to the </a:t>
            </a:r>
            <a:r>
              <a:rPr lang="en-US" sz="2600" dirty="0" smtClean="0"/>
              <a:t>continued development </a:t>
            </a:r>
            <a:r>
              <a:rPr lang="en-US" sz="2600" dirty="0"/>
              <a:t>of this </a:t>
            </a:r>
            <a:r>
              <a:rPr lang="en-US" sz="2600" dirty="0" smtClean="0"/>
              <a:t>therapy</a:t>
            </a:r>
            <a:r>
              <a:rPr lang="en-US" sz="2600" baseline="30000" dirty="0" smtClean="0"/>
              <a:t>8</a:t>
            </a:r>
            <a:r>
              <a:rPr lang="en-US" sz="2600" dirty="0" smtClean="0"/>
              <a:t>.</a:t>
            </a:r>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a:t>Testing for the direct health benefits of nature has been problematic in the past due to the large variety of </a:t>
            </a:r>
            <a:r>
              <a:rPr lang="en-US" sz="2600" dirty="0" smtClean="0"/>
              <a:t>aspects that </a:t>
            </a:r>
            <a:r>
              <a:rPr lang="en-US" sz="2600" dirty="0"/>
              <a:t>natural </a:t>
            </a:r>
            <a:r>
              <a:rPr lang="en-US" sz="2600" dirty="0" smtClean="0"/>
              <a:t>environment have </a:t>
            </a:r>
            <a:r>
              <a:rPr lang="en-US" sz="2600" dirty="0"/>
              <a:t>and the variables in which they impact health in so many diverse </a:t>
            </a:r>
            <a:r>
              <a:rPr lang="en-US" sz="2600" dirty="0" smtClean="0"/>
              <a:t>individuals</a:t>
            </a:r>
            <a:r>
              <a:rPr lang="en-US" sz="2600" baseline="30000" dirty="0" smtClean="0">
                <a:sym typeface="Helvetica" charset="0"/>
              </a:rPr>
              <a:t>3</a:t>
            </a:r>
            <a:r>
              <a:rPr lang="en-US" sz="2600" dirty="0" smtClean="0"/>
              <a:t>. The </a:t>
            </a:r>
            <a:r>
              <a:rPr lang="en-US" sz="2600" dirty="0"/>
              <a:t>need to identify what aspects of wilderness qualify as advantageous to health is important to the prosperity of </a:t>
            </a:r>
            <a:r>
              <a:rPr lang="en-US" sz="2600" dirty="0" smtClean="0"/>
              <a:t>this therapy. </a:t>
            </a:r>
            <a:endParaRPr lang="en-US" sz="2600" dirty="0">
              <a:sym typeface="Helvetica" charset="0"/>
            </a:endParaRPr>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smtClean="0"/>
              <a:t>1 in 4 adults experience mental health problems in a given year (61.5 million Americans)</a:t>
            </a:r>
            <a:r>
              <a:rPr lang="en-US" sz="2600" baseline="30000" dirty="0" smtClean="0"/>
              <a:t>4</a:t>
            </a:r>
            <a:r>
              <a:rPr lang="en-US" sz="2600" dirty="0" smtClean="0"/>
              <a:t>. 1 in 17 Americans (13.6 million) is living with a serious mental health illness. Treatment of mental health costs $193.2 billion per year. The third most common reason for hospitalization in the United States is mood disorders such as depression</a:t>
            </a:r>
            <a:r>
              <a:rPr lang="en-US" sz="2600" baseline="30000" dirty="0" smtClean="0">
                <a:sym typeface="Helvetica" charset="0"/>
              </a:rPr>
              <a:t>4</a:t>
            </a:r>
            <a:r>
              <a:rPr lang="en-US" sz="2600" dirty="0" smtClean="0"/>
              <a:t>. Suicide is the tenth leading cause of mortality in the United States and over 90% of individuals who commit suicide live with one or more mental disorders. It is apparent that we must address the health problem of mental disorders when they first become recognized at a young age. Healthy coping mechanisms learned from wilderness therapy during will create long lasting benefits for combating mental disorders later on in life.</a:t>
            </a:r>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smtClean="0"/>
              <a:t>Nature </a:t>
            </a:r>
            <a:r>
              <a:rPr lang="en-US" sz="2600" dirty="0"/>
              <a:t>provides sustainable components that support and promote overall health and well-</a:t>
            </a:r>
            <a:r>
              <a:rPr lang="en-US" sz="2600" dirty="0" smtClean="0"/>
              <a:t>being</a:t>
            </a:r>
            <a:r>
              <a:rPr lang="en-US" sz="2600" baseline="30000" dirty="0" smtClean="0"/>
              <a:t>10</a:t>
            </a:r>
            <a:r>
              <a:rPr lang="en-US" sz="2600" dirty="0" smtClean="0"/>
              <a:t>. </a:t>
            </a:r>
            <a:r>
              <a:rPr lang="en-US" sz="2600" dirty="0"/>
              <a:t>Our relationships with nature are a fundamental component of building and sustaining good health </a:t>
            </a:r>
            <a:r>
              <a:rPr lang="en-US" sz="2600" dirty="0" smtClean="0"/>
              <a:t>and health is strengthened </a:t>
            </a:r>
            <a:r>
              <a:rPr lang="en-US" sz="2600" dirty="0"/>
              <a:t>when we engage with nature. The current tendency of modern society has shown that the human mind is becoming disconnected from its creation with </a:t>
            </a:r>
            <a:r>
              <a:rPr lang="en-US" sz="2600" dirty="0" smtClean="0"/>
              <a:t>nature</a:t>
            </a:r>
            <a:r>
              <a:rPr lang="en-US" sz="2600" baseline="30000" dirty="0" smtClean="0">
                <a:sym typeface="Helvetica" charset="0"/>
              </a:rPr>
              <a:t>9</a:t>
            </a:r>
            <a:r>
              <a:rPr lang="en-US" sz="2600" dirty="0" smtClean="0"/>
              <a:t>. Through an interaction </a:t>
            </a:r>
            <a:r>
              <a:rPr lang="en-US" sz="2600" dirty="0"/>
              <a:t>with nature and </a:t>
            </a:r>
            <a:r>
              <a:rPr lang="en-US" sz="2600" dirty="0" smtClean="0"/>
              <a:t>a </a:t>
            </a:r>
            <a:r>
              <a:rPr lang="en-US" sz="2600" dirty="0"/>
              <a:t>connection with the earth </a:t>
            </a:r>
            <a:r>
              <a:rPr lang="en-US" sz="2600" dirty="0" smtClean="0"/>
              <a:t>we </a:t>
            </a:r>
            <a:r>
              <a:rPr lang="en-US" sz="2600" dirty="0"/>
              <a:t>will </a:t>
            </a:r>
            <a:r>
              <a:rPr lang="en-US" sz="2600" dirty="0" smtClean="0"/>
              <a:t>heal the </a:t>
            </a:r>
            <a:r>
              <a:rPr lang="en-US" sz="2600" dirty="0"/>
              <a:t>human body and mind as well as the planet. If we protect nature we also protect the health and longevity of the human </a:t>
            </a:r>
            <a:r>
              <a:rPr lang="en-US" sz="2600" dirty="0" smtClean="0"/>
              <a:t>body. Understanding </a:t>
            </a:r>
            <a:r>
              <a:rPr lang="en-US" sz="2600" dirty="0"/>
              <a:t>nature and its role in facilitating healing and growth will lead to a greater appreciation of nature and the responsibility we as humans have to its </a:t>
            </a:r>
            <a:r>
              <a:rPr lang="en-US" sz="2600" dirty="0" smtClean="0"/>
              <a:t>preservation</a:t>
            </a:r>
            <a:r>
              <a:rPr lang="en-US" sz="2600" baseline="30000" dirty="0" smtClean="0">
                <a:sym typeface="Helvetica" charset="0"/>
              </a:rPr>
              <a:t>8</a:t>
            </a:r>
            <a:r>
              <a:rPr lang="en-US" sz="2600" dirty="0" smtClean="0"/>
              <a:t>. </a:t>
            </a:r>
            <a:endParaRPr lang="en-US" sz="2600" dirty="0">
              <a:sym typeface="Helvetica" charset="0"/>
            </a:endParaRPr>
          </a:p>
        </p:txBody>
      </p:sp>
      <p:sp>
        <p:nvSpPr>
          <p:cNvPr id="22" name="Text Placeholder 21"/>
          <p:cNvSpPr>
            <a:spLocks noGrp="1"/>
          </p:cNvSpPr>
          <p:nvPr>
            <p:ph type="body" sz="quarter" idx="11"/>
          </p:nvPr>
        </p:nvSpPr>
        <p:spPr>
          <a:xfrm>
            <a:off x="1076061" y="5625003"/>
            <a:ext cx="15835314" cy="857368"/>
          </a:xfrm>
        </p:spPr>
        <p:txBody>
          <a:bodyPr/>
          <a:lstStyle/>
          <a:p>
            <a:r>
              <a:rPr lang="en-US" u="none" dirty="0" smtClean="0"/>
              <a:t>Purpose (Problem Statement)</a:t>
            </a:r>
            <a:endParaRPr lang="en-US" u="none" dirty="0"/>
          </a:p>
        </p:txBody>
      </p:sp>
      <p:sp>
        <p:nvSpPr>
          <p:cNvPr id="25" name="Text Placeholder 24"/>
          <p:cNvSpPr>
            <a:spLocks noGrp="1"/>
          </p:cNvSpPr>
          <p:nvPr>
            <p:ph type="body" sz="quarter" idx="19"/>
          </p:nvPr>
        </p:nvSpPr>
        <p:spPr>
          <a:xfrm>
            <a:off x="845895" y="18048191"/>
            <a:ext cx="16111539" cy="12002020"/>
          </a:xfrm>
        </p:spPr>
        <p:txBody>
          <a:bodyPr/>
          <a:lstStyle/>
          <a:p>
            <a:pPr marL="365760" lvl="2" indent="0" eaLnBrk="1">
              <a:lnSpc>
                <a:spcPct val="90000"/>
              </a:lnSpc>
              <a:spcBef>
                <a:spcPts val="40"/>
              </a:spcBef>
              <a:buClrTx/>
              <a:buNone/>
              <a:defRPr/>
            </a:pPr>
            <a:endParaRPr lang="en-US" baseline="30000" dirty="0" smtClean="0"/>
          </a:p>
          <a:p>
            <a:pPr marL="457200" lvl="2" indent="-91440" eaLnBrk="1">
              <a:lnSpc>
                <a:spcPct val="90000"/>
              </a:lnSpc>
              <a:spcBef>
                <a:spcPts val="40"/>
              </a:spcBef>
              <a:buFont typeface="Wingdings" charset="2"/>
              <a:buChar char="§"/>
              <a:defRPr/>
            </a:pPr>
            <a:r>
              <a:rPr lang="en-US" sz="2600" dirty="0"/>
              <a:t>A</a:t>
            </a:r>
            <a:r>
              <a:rPr lang="en-US" sz="2600" dirty="0" smtClean="0"/>
              <a:t>ttention</a:t>
            </a:r>
            <a:r>
              <a:rPr lang="en-US" sz="2600" dirty="0"/>
              <a:t>-restorative theory (ART</a:t>
            </a:r>
            <a:r>
              <a:rPr lang="en-US" sz="2600" dirty="0" smtClean="0"/>
              <a:t>) suggests </a:t>
            </a:r>
            <a:r>
              <a:rPr lang="en-US" sz="2600" dirty="0"/>
              <a:t>that through the interactions with natural environments one will have improvements on cognitive focus and </a:t>
            </a:r>
            <a:r>
              <a:rPr lang="en-US" sz="2600" dirty="0" smtClean="0"/>
              <a:t>concentration</a:t>
            </a:r>
            <a:r>
              <a:rPr lang="en-US" sz="2600" baseline="30000" dirty="0" smtClean="0"/>
              <a:t>1</a:t>
            </a:r>
            <a:r>
              <a:rPr lang="en-US" sz="2600" dirty="0" smtClean="0"/>
              <a:t>. Interactions </a:t>
            </a:r>
            <a:r>
              <a:rPr lang="en-US" sz="2600" dirty="0"/>
              <a:t>with </a:t>
            </a:r>
            <a:r>
              <a:rPr lang="en-US" sz="2600" dirty="0" smtClean="0"/>
              <a:t>nature were confirmed to </a:t>
            </a:r>
            <a:r>
              <a:rPr lang="en-US" sz="2600" dirty="0"/>
              <a:t>improved directed-attention abilities, thus displaying improved cognitive </a:t>
            </a:r>
            <a:r>
              <a:rPr lang="en-US" sz="2600" dirty="0" smtClean="0"/>
              <a:t>performance</a:t>
            </a:r>
            <a:r>
              <a:rPr lang="en-US" sz="2600" baseline="30000" dirty="0" smtClean="0"/>
              <a:t>1</a:t>
            </a:r>
            <a:r>
              <a:rPr lang="en-US" sz="2600" dirty="0" smtClean="0"/>
              <a:t>. </a:t>
            </a:r>
            <a:r>
              <a:rPr lang="en-US" sz="2600" dirty="0"/>
              <a:t>S</a:t>
            </a:r>
            <a:r>
              <a:rPr lang="en-US" sz="2600" dirty="0" smtClean="0"/>
              <a:t>imple </a:t>
            </a:r>
            <a:r>
              <a:rPr lang="en-US" sz="2600" dirty="0"/>
              <a:t>and brief interactions in nature improved cognitive performance, functioning and </a:t>
            </a:r>
            <a:r>
              <a:rPr lang="en-US" sz="2600" dirty="0" smtClean="0"/>
              <a:t>concentration</a:t>
            </a:r>
            <a:r>
              <a:rPr lang="en-US" sz="2600" baseline="30000" dirty="0" smtClean="0"/>
              <a:t>1</a:t>
            </a:r>
            <a:r>
              <a:rPr lang="en-US" sz="2600" dirty="0" smtClean="0"/>
              <a:t>.</a:t>
            </a:r>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smtClean="0"/>
              <a:t>Nature has </a:t>
            </a:r>
            <a:r>
              <a:rPr lang="en-US" sz="2600" dirty="0"/>
              <a:t>positive contributions </a:t>
            </a:r>
            <a:r>
              <a:rPr lang="en-US" sz="2600" dirty="0" smtClean="0"/>
              <a:t>on </a:t>
            </a:r>
            <a:r>
              <a:rPr lang="en-US" sz="2600" dirty="0"/>
              <a:t>our health, as it helps recovery from pre existing stresses or health disorders, has a stimulating immune effect, and helps bring better concentration and </a:t>
            </a:r>
            <a:r>
              <a:rPr lang="en-US" sz="2600" dirty="0" smtClean="0"/>
              <a:t>focus. There </a:t>
            </a:r>
            <a:r>
              <a:rPr lang="en-US" sz="2600" dirty="0"/>
              <a:t>are three levels of engagement with nature: viewing nature, being in the presence of usually nearby nature, and active participation and involvement with </a:t>
            </a:r>
            <a:r>
              <a:rPr lang="en-US" sz="2600" dirty="0" smtClean="0"/>
              <a:t>nature</a:t>
            </a:r>
            <a:r>
              <a:rPr lang="en-US" sz="2600" baseline="30000" dirty="0" smtClean="0">
                <a:sym typeface="Helvetica" charset="0"/>
              </a:rPr>
              <a:t>6</a:t>
            </a:r>
            <a:r>
              <a:rPr lang="en-US" sz="2600" dirty="0" smtClean="0"/>
              <a:t>. Each have varying levels of positive influences on health including decrease </a:t>
            </a:r>
            <a:r>
              <a:rPr lang="en-US" sz="2600" dirty="0"/>
              <a:t>of </a:t>
            </a:r>
            <a:r>
              <a:rPr lang="en-US" sz="2600" dirty="0" smtClean="0"/>
              <a:t>illness, improved cognitive </a:t>
            </a:r>
            <a:r>
              <a:rPr lang="en-US" sz="2600" dirty="0"/>
              <a:t>functioning of children and their capacity to </a:t>
            </a:r>
            <a:r>
              <a:rPr lang="en-US" sz="2600" dirty="0" smtClean="0"/>
              <a:t>think, improved emotional </a:t>
            </a:r>
            <a:r>
              <a:rPr lang="en-US" sz="2600" dirty="0"/>
              <a:t>wellbeing and self-</a:t>
            </a:r>
            <a:r>
              <a:rPr lang="en-US" sz="2600" dirty="0" smtClean="0"/>
              <a:t>esteem</a:t>
            </a:r>
            <a:r>
              <a:rPr lang="en-US" sz="2600" baseline="30000" dirty="0">
                <a:sym typeface="Helvetica" charset="0"/>
              </a:rPr>
              <a:t>6</a:t>
            </a:r>
            <a:r>
              <a:rPr lang="en-US" sz="2600" dirty="0" smtClean="0"/>
              <a:t>. </a:t>
            </a:r>
          </a:p>
          <a:p>
            <a:pPr marL="457200" lvl="2" indent="-91440" eaLnBrk="1">
              <a:lnSpc>
                <a:spcPct val="90000"/>
              </a:lnSpc>
              <a:spcBef>
                <a:spcPts val="40"/>
              </a:spcBef>
              <a:buFont typeface="Wingdings" charset="2"/>
              <a:buChar char="§"/>
              <a:defRPr/>
            </a:pPr>
            <a:endParaRPr lang="en-US" sz="2600" dirty="0">
              <a:sym typeface="Helvetica" charset="0"/>
            </a:endParaRPr>
          </a:p>
          <a:p>
            <a:pPr marL="457200" lvl="2" indent="-91440" eaLnBrk="1">
              <a:lnSpc>
                <a:spcPct val="90000"/>
              </a:lnSpc>
              <a:spcBef>
                <a:spcPts val="40"/>
              </a:spcBef>
              <a:buFont typeface="Wingdings" charset="2"/>
              <a:buChar char="§"/>
              <a:defRPr/>
            </a:pPr>
            <a:r>
              <a:rPr lang="en-US" sz="2600" dirty="0" smtClean="0"/>
              <a:t>People </a:t>
            </a:r>
            <a:r>
              <a:rPr lang="en-US" sz="2600" dirty="0"/>
              <a:t>with mental health problems are shown to die earlier than the average person mainly because they are afflicted with other, more severe preventable chronic disease like diabetes, hypertension, obesity and heart </a:t>
            </a:r>
            <a:r>
              <a:rPr lang="en-US" sz="2600" dirty="0" smtClean="0"/>
              <a:t>disease. Wilderness </a:t>
            </a:r>
            <a:r>
              <a:rPr lang="en-US" sz="2600" dirty="0"/>
              <a:t>therapy has a positive impact on not only mental health functioning but also physical health, weight improvements, and changes in a more positive body mass </a:t>
            </a:r>
            <a:r>
              <a:rPr lang="en-US" sz="2600" dirty="0" smtClean="0"/>
              <a:t>index</a:t>
            </a:r>
            <a:r>
              <a:rPr lang="en-US" sz="2600" baseline="30000" dirty="0" smtClean="0"/>
              <a:t>11</a:t>
            </a:r>
            <a:r>
              <a:rPr lang="en-US" sz="2600" dirty="0" smtClean="0"/>
              <a:t>. </a:t>
            </a:r>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a:t>W</a:t>
            </a:r>
            <a:r>
              <a:rPr lang="en-US" sz="2600" dirty="0" smtClean="0"/>
              <a:t>ilderness </a:t>
            </a:r>
            <a:r>
              <a:rPr lang="en-US" sz="2600" dirty="0"/>
              <a:t>therapy intervention significantly </a:t>
            </a:r>
            <a:r>
              <a:rPr lang="en-US" sz="2600" dirty="0" smtClean="0"/>
              <a:t>contributes </a:t>
            </a:r>
            <a:r>
              <a:rPr lang="en-US" sz="2600" dirty="0"/>
              <a:t>to a positive and lasting change on family and adolescent specific </a:t>
            </a:r>
            <a:r>
              <a:rPr lang="en-US" sz="2600" dirty="0" smtClean="0"/>
              <a:t>problems</a:t>
            </a:r>
            <a:r>
              <a:rPr lang="en-US" sz="2600" baseline="30000" dirty="0" smtClean="0">
                <a:sym typeface="Helvetica" charset="0"/>
              </a:rPr>
              <a:t>5</a:t>
            </a:r>
            <a:r>
              <a:rPr lang="en-US" sz="2600" dirty="0" smtClean="0"/>
              <a:t>. </a:t>
            </a:r>
            <a:r>
              <a:rPr lang="en-US" sz="2600" dirty="0"/>
              <a:t>This research displays the need for post wilderness therapy cooperatives to be initiated in order to maintain continued growth and impact from the initial wilderness therapy treatment. These post wilderness initiatives will impact the sustained mental health and wellbeing of the affected individual as well as the overall health of entire families. </a:t>
            </a:r>
            <a:endParaRPr lang="en-US" sz="2600" dirty="0" smtClean="0"/>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smtClean="0"/>
              <a:t>A clients</a:t>
            </a:r>
            <a:r>
              <a:rPr lang="en-US" sz="2600" dirty="0"/>
              <a:t>’ wiliness to </a:t>
            </a:r>
            <a:r>
              <a:rPr lang="en-US" sz="2600" dirty="0" smtClean="0"/>
              <a:t>change upon entry to wilderness therapy </a:t>
            </a:r>
            <a:r>
              <a:rPr lang="en-US" sz="2600" dirty="0"/>
              <a:t>is not a determinant factor of </a:t>
            </a:r>
            <a:r>
              <a:rPr lang="en-US" sz="2600" dirty="0" smtClean="0"/>
              <a:t>its effectiveness</a:t>
            </a:r>
            <a:r>
              <a:rPr lang="en-US" sz="2600" baseline="30000" dirty="0" smtClean="0">
                <a:sym typeface="Helvetica" charset="0"/>
              </a:rPr>
              <a:t>2</a:t>
            </a:r>
            <a:r>
              <a:rPr lang="en-US" sz="2600" dirty="0" smtClean="0"/>
              <a:t>. Individuals </a:t>
            </a:r>
            <a:r>
              <a:rPr lang="en-US" sz="2600" dirty="0"/>
              <a:t>can make changes after the start of a wilderness therapy initiative even if they are resistant to the treatment. Abstinence-focused coping strategies; however, are a huge factor to the clients’ improvements following a wilderness therapy </a:t>
            </a:r>
            <a:r>
              <a:rPr lang="en-US" sz="2600" dirty="0" smtClean="0"/>
              <a:t>treatment. </a:t>
            </a:r>
            <a:r>
              <a:rPr lang="en-US" sz="2600" dirty="0"/>
              <a:t>Adolescents who develop strong abstinence-focused coping mechanisms during and following wilderness therapy treatment are more likely to maintain </a:t>
            </a:r>
            <a:r>
              <a:rPr lang="en-US" sz="2600" dirty="0" smtClean="0"/>
              <a:t>sobriety</a:t>
            </a:r>
            <a:r>
              <a:rPr lang="en-US" sz="2600" baseline="30000" dirty="0" smtClean="0">
                <a:sym typeface="Helvetica" charset="0"/>
              </a:rPr>
              <a:t>2</a:t>
            </a:r>
            <a:r>
              <a:rPr lang="en-US" sz="2600" dirty="0" smtClean="0"/>
              <a:t>.</a:t>
            </a:r>
            <a:endParaRPr lang="en-US" sz="2600" dirty="0" smtClean="0">
              <a:sym typeface="Helvetica" charset="0"/>
            </a:endParaRPr>
          </a:p>
        </p:txBody>
      </p:sp>
      <p:sp>
        <p:nvSpPr>
          <p:cNvPr id="26" name="Text Placeholder 25"/>
          <p:cNvSpPr>
            <a:spLocks noGrp="1"/>
          </p:cNvSpPr>
          <p:nvPr>
            <p:ph type="body" sz="quarter" idx="20"/>
          </p:nvPr>
        </p:nvSpPr>
        <p:spPr>
          <a:xfrm>
            <a:off x="1076061" y="18039299"/>
            <a:ext cx="15835312" cy="562393"/>
          </a:xfrm>
        </p:spPr>
        <p:txBody>
          <a:bodyPr/>
          <a:lstStyle/>
          <a:p>
            <a:r>
              <a:rPr lang="en-US" u="none" dirty="0"/>
              <a:t>Previous Research</a:t>
            </a:r>
          </a:p>
          <a:p>
            <a:endParaRPr lang="en-US" dirty="0"/>
          </a:p>
        </p:txBody>
      </p:sp>
      <p:sp>
        <p:nvSpPr>
          <p:cNvPr id="30" name="Text Placeholder 29"/>
          <p:cNvSpPr>
            <a:spLocks noGrp="1"/>
          </p:cNvSpPr>
          <p:nvPr>
            <p:ph type="body" sz="quarter" idx="24"/>
          </p:nvPr>
        </p:nvSpPr>
        <p:spPr>
          <a:xfrm>
            <a:off x="17679989" y="5556571"/>
            <a:ext cx="15842722" cy="1565254"/>
          </a:xfrm>
        </p:spPr>
        <p:txBody>
          <a:bodyPr/>
          <a:lstStyle/>
          <a:p>
            <a:r>
              <a:rPr lang="en-US" sz="4400" u="none" dirty="0">
                <a:latin typeface="Trebuchet MS"/>
                <a:cs typeface="Trebuchet MS"/>
              </a:rPr>
              <a:t>Example of Survey Questions to be implemented by Interviewers in Part One </a:t>
            </a:r>
            <a:endParaRPr lang="en-US" sz="4400" u="none" dirty="0">
              <a:latin typeface="Trebuchet MS"/>
              <a:cs typeface="Trebuchet MS"/>
            </a:endParaRPr>
          </a:p>
        </p:txBody>
      </p:sp>
      <p:sp>
        <p:nvSpPr>
          <p:cNvPr id="31" name="Text Placeholder 30"/>
          <p:cNvSpPr>
            <a:spLocks noGrp="1"/>
          </p:cNvSpPr>
          <p:nvPr>
            <p:ph type="body" sz="quarter" idx="25"/>
          </p:nvPr>
        </p:nvSpPr>
        <p:spPr>
          <a:xfrm>
            <a:off x="34303836" y="5732714"/>
            <a:ext cx="15838700" cy="857368"/>
          </a:xfrm>
        </p:spPr>
        <p:txBody>
          <a:bodyPr/>
          <a:lstStyle/>
          <a:p>
            <a:r>
              <a:rPr lang="en-US" u="none" dirty="0" smtClean="0"/>
              <a:t>Study Design &amp; Sample</a:t>
            </a:r>
            <a:endParaRPr lang="en-US" u="none" dirty="0"/>
          </a:p>
        </p:txBody>
      </p:sp>
      <p:sp>
        <p:nvSpPr>
          <p:cNvPr id="225" name="Text Placeholder 224"/>
          <p:cNvSpPr>
            <a:spLocks noGrp="1"/>
          </p:cNvSpPr>
          <p:nvPr>
            <p:ph type="body" sz="quarter" idx="26"/>
          </p:nvPr>
        </p:nvSpPr>
        <p:spPr>
          <a:xfrm>
            <a:off x="33883600" y="6479936"/>
            <a:ext cx="16258936" cy="9973770"/>
          </a:xfrm>
        </p:spPr>
        <p:txBody>
          <a:bodyPr/>
          <a:lstStyle/>
          <a:p>
            <a:pPr marL="457200" indent="-91440">
              <a:lnSpc>
                <a:spcPct val="90000"/>
              </a:lnSpc>
              <a:spcBef>
                <a:spcPts val="40"/>
              </a:spcBef>
              <a:buFont typeface="Wingdings" charset="2"/>
              <a:buChar char="§"/>
            </a:pPr>
            <a:r>
              <a:rPr lang="en-US" sz="2600" dirty="0">
                <a:solidFill>
                  <a:schemeClr val="tx1"/>
                </a:solidFill>
                <a:latin typeface="Trebuchet MS"/>
                <a:cs typeface="Trebuchet MS"/>
              </a:rPr>
              <a:t>S</a:t>
            </a:r>
            <a:r>
              <a:rPr lang="en-US" sz="2600" dirty="0" smtClean="0">
                <a:solidFill>
                  <a:schemeClr val="tx1"/>
                </a:solidFill>
                <a:latin typeface="Trebuchet MS"/>
                <a:cs typeface="Trebuchet MS"/>
              </a:rPr>
              <a:t>econdary analysis used to determine population of wilderness therapy organizations within the US</a:t>
            </a:r>
            <a:r>
              <a:rPr lang="en-US" sz="2600" dirty="0" smtClean="0">
                <a:solidFill>
                  <a:schemeClr val="tx1"/>
                </a:solidFill>
                <a:latin typeface="Trebuchet MS"/>
                <a:cs typeface="Trebuchet MS"/>
              </a:rPr>
              <a:t>.</a:t>
            </a:r>
            <a:endParaRPr lang="en-US" sz="2600" dirty="0" smtClean="0">
              <a:solidFill>
                <a:schemeClr val="tx1"/>
              </a:solidFill>
              <a:latin typeface="Trebuchet MS"/>
              <a:cs typeface="Trebuchet MS"/>
            </a:endParaRPr>
          </a:p>
          <a:p>
            <a:pPr marL="457200" indent="-91440">
              <a:lnSpc>
                <a:spcPct val="90000"/>
              </a:lnSpc>
              <a:spcBef>
                <a:spcPts val="40"/>
              </a:spcBef>
              <a:buFont typeface="Wingdings" charset="2"/>
              <a:buChar char="§"/>
            </a:pPr>
            <a:r>
              <a:rPr lang="en-US" sz="2600" dirty="0">
                <a:solidFill>
                  <a:schemeClr val="tx1"/>
                </a:solidFill>
                <a:latin typeface="Trebuchet MS"/>
                <a:cs typeface="Trebuchet MS"/>
              </a:rPr>
              <a:t>S</a:t>
            </a:r>
            <a:r>
              <a:rPr lang="en-US" sz="2600" dirty="0" smtClean="0">
                <a:solidFill>
                  <a:srgbClr val="000000"/>
                </a:solidFill>
                <a:latin typeface="Trebuchet MS"/>
                <a:cs typeface="Trebuchet MS"/>
              </a:rPr>
              <a:t>econdary </a:t>
            </a:r>
            <a:r>
              <a:rPr lang="en-US" sz="2600" dirty="0">
                <a:solidFill>
                  <a:srgbClr val="000000"/>
                </a:solidFill>
                <a:latin typeface="Trebuchet MS"/>
                <a:cs typeface="Trebuchet MS"/>
              </a:rPr>
              <a:t>analysis </a:t>
            </a:r>
            <a:r>
              <a:rPr lang="en-US" sz="2600" dirty="0" smtClean="0">
                <a:solidFill>
                  <a:srgbClr val="000000"/>
                </a:solidFill>
                <a:latin typeface="Trebuchet MS"/>
                <a:cs typeface="Trebuchet MS"/>
              </a:rPr>
              <a:t>determines </a:t>
            </a:r>
            <a:r>
              <a:rPr lang="en-US" sz="2600" dirty="0">
                <a:solidFill>
                  <a:srgbClr val="000000"/>
                </a:solidFill>
                <a:latin typeface="Trebuchet MS"/>
                <a:cs typeface="Trebuchet MS"/>
              </a:rPr>
              <a:t>sample size </a:t>
            </a:r>
            <a:r>
              <a:rPr lang="en-US" sz="2600" dirty="0" smtClean="0">
                <a:solidFill>
                  <a:srgbClr val="000000"/>
                </a:solidFill>
                <a:latin typeface="Trebuchet MS"/>
                <a:cs typeface="Trebuchet MS"/>
              </a:rPr>
              <a:t>by identifying </a:t>
            </a:r>
            <a:r>
              <a:rPr lang="en-US" sz="2600" dirty="0">
                <a:solidFill>
                  <a:srgbClr val="000000"/>
                </a:solidFill>
                <a:latin typeface="Trebuchet MS"/>
                <a:cs typeface="Trebuchet MS"/>
              </a:rPr>
              <a:t>twenty different wilderness therapy organizations within the states of Colorado and Utah</a:t>
            </a:r>
            <a:r>
              <a:rPr lang="en-US" sz="2600" dirty="0" smtClean="0">
                <a:solidFill>
                  <a:srgbClr val="000000"/>
                </a:solidFill>
                <a:latin typeface="Trebuchet MS"/>
                <a:cs typeface="Trebuchet MS"/>
              </a:rPr>
              <a:t>.</a:t>
            </a:r>
            <a:endParaRPr lang="en-US" sz="2600" dirty="0" smtClean="0">
              <a:solidFill>
                <a:srgbClr val="000000"/>
              </a:solidFill>
              <a:latin typeface="Trebuchet MS"/>
              <a:cs typeface="Trebuchet MS"/>
            </a:endParaRPr>
          </a:p>
          <a:p>
            <a:pPr marL="457200" indent="-91440">
              <a:lnSpc>
                <a:spcPct val="90000"/>
              </a:lnSpc>
              <a:spcBef>
                <a:spcPts val="40"/>
              </a:spcBef>
              <a:buFont typeface="Wingdings" charset="2"/>
              <a:buChar char="§"/>
            </a:pPr>
            <a:r>
              <a:rPr lang="en-US" sz="2600" dirty="0" smtClean="0">
                <a:solidFill>
                  <a:srgbClr val="000000"/>
                </a:solidFill>
                <a:latin typeface="Trebuchet MS"/>
                <a:cs typeface="Trebuchet MS"/>
              </a:rPr>
              <a:t> Cluster </a:t>
            </a:r>
            <a:r>
              <a:rPr lang="en-US" sz="2600" dirty="0">
                <a:solidFill>
                  <a:srgbClr val="000000"/>
                </a:solidFill>
                <a:latin typeface="Trebuchet MS"/>
                <a:cs typeface="Trebuchet MS"/>
              </a:rPr>
              <a:t>sampling </a:t>
            </a:r>
            <a:r>
              <a:rPr lang="en-US" sz="2600" dirty="0" smtClean="0">
                <a:solidFill>
                  <a:srgbClr val="000000"/>
                </a:solidFill>
                <a:latin typeface="Trebuchet MS"/>
                <a:cs typeface="Trebuchet MS"/>
              </a:rPr>
              <a:t>classified </a:t>
            </a:r>
            <a:r>
              <a:rPr lang="en-US" sz="2600" dirty="0">
                <a:solidFill>
                  <a:srgbClr val="000000"/>
                </a:solidFill>
                <a:latin typeface="Trebuchet MS"/>
                <a:cs typeface="Trebuchet MS"/>
              </a:rPr>
              <a:t>as non-probability sampling </a:t>
            </a:r>
            <a:r>
              <a:rPr lang="en-US" sz="2600" dirty="0" smtClean="0">
                <a:solidFill>
                  <a:srgbClr val="000000"/>
                </a:solidFill>
                <a:latin typeface="Trebuchet MS"/>
                <a:cs typeface="Trebuchet MS"/>
              </a:rPr>
              <a:t>used due to the nature of the study.</a:t>
            </a:r>
          </a:p>
          <a:p>
            <a:pPr marL="365760">
              <a:lnSpc>
                <a:spcPct val="90000"/>
              </a:lnSpc>
              <a:spcBef>
                <a:spcPts val="40"/>
              </a:spcBef>
            </a:pPr>
            <a:endParaRPr lang="en-US" sz="2600" dirty="0" smtClean="0">
              <a:solidFill>
                <a:srgbClr val="000000"/>
              </a:solidFill>
              <a:latin typeface="Trebuchet MS"/>
              <a:cs typeface="Trebuchet MS"/>
            </a:endParaRPr>
          </a:p>
          <a:p>
            <a:pPr marL="457200" indent="-91440">
              <a:lnSpc>
                <a:spcPct val="90000"/>
              </a:lnSpc>
              <a:spcBef>
                <a:spcPts val="40"/>
              </a:spcBef>
              <a:buFont typeface="Wingdings" charset="2"/>
              <a:buChar char="§"/>
            </a:pPr>
            <a:r>
              <a:rPr lang="en-US" sz="2600" dirty="0" smtClean="0">
                <a:solidFill>
                  <a:srgbClr val="000000"/>
                </a:solidFill>
                <a:latin typeface="Trebuchet MS"/>
                <a:cs typeface="Trebuchet MS"/>
              </a:rPr>
              <a:t>IRB </a:t>
            </a:r>
            <a:r>
              <a:rPr lang="en-US" sz="2600" dirty="0">
                <a:solidFill>
                  <a:srgbClr val="000000"/>
                </a:solidFill>
                <a:latin typeface="Trebuchet MS"/>
                <a:cs typeface="Trebuchet MS"/>
              </a:rPr>
              <a:t>consideration </a:t>
            </a:r>
            <a:r>
              <a:rPr lang="en-US" sz="2600" dirty="0" smtClean="0">
                <a:solidFill>
                  <a:srgbClr val="000000"/>
                </a:solidFill>
                <a:latin typeface="Trebuchet MS"/>
                <a:cs typeface="Trebuchet MS"/>
              </a:rPr>
              <a:t>used </a:t>
            </a:r>
            <a:r>
              <a:rPr lang="en-US" sz="2600" dirty="0">
                <a:solidFill>
                  <a:srgbClr val="000000"/>
                </a:solidFill>
                <a:latin typeface="Trebuchet MS"/>
                <a:cs typeface="Trebuchet MS"/>
              </a:rPr>
              <a:t>to ask specific wilderness therapy organizations for client </a:t>
            </a:r>
            <a:r>
              <a:rPr lang="en-US" sz="2600" dirty="0" smtClean="0">
                <a:solidFill>
                  <a:srgbClr val="000000"/>
                </a:solidFill>
                <a:latin typeface="Trebuchet MS"/>
                <a:cs typeface="Trebuchet MS"/>
              </a:rPr>
              <a:t>diagnostic data. </a:t>
            </a:r>
            <a:r>
              <a:rPr lang="en-US" sz="2600" dirty="0">
                <a:solidFill>
                  <a:srgbClr val="000000"/>
                </a:solidFill>
                <a:latin typeface="Trebuchet MS"/>
                <a:cs typeface="Trebuchet MS"/>
              </a:rPr>
              <a:t>I</a:t>
            </a:r>
            <a:r>
              <a:rPr lang="en-US" sz="2600" dirty="0" smtClean="0">
                <a:solidFill>
                  <a:srgbClr val="000000"/>
                </a:solidFill>
                <a:latin typeface="Trebuchet MS"/>
                <a:cs typeface="Trebuchet MS"/>
              </a:rPr>
              <a:t>dentify </a:t>
            </a:r>
            <a:r>
              <a:rPr lang="en-US" sz="2600" dirty="0">
                <a:solidFill>
                  <a:srgbClr val="000000"/>
                </a:solidFill>
                <a:latin typeface="Trebuchet MS"/>
                <a:cs typeface="Trebuchet MS"/>
              </a:rPr>
              <a:t>clients </a:t>
            </a:r>
            <a:r>
              <a:rPr lang="en-US" sz="2600" dirty="0" smtClean="0">
                <a:solidFill>
                  <a:srgbClr val="000000"/>
                </a:solidFill>
                <a:latin typeface="Trebuchet MS"/>
                <a:cs typeface="Trebuchet MS"/>
              </a:rPr>
              <a:t>admitted November </a:t>
            </a:r>
            <a:r>
              <a:rPr lang="en-US" sz="2600" dirty="0">
                <a:solidFill>
                  <a:srgbClr val="000000"/>
                </a:solidFill>
                <a:latin typeface="Trebuchet MS"/>
                <a:cs typeface="Trebuchet MS"/>
              </a:rPr>
              <a:t>2012 -</a:t>
            </a:r>
            <a:r>
              <a:rPr lang="en-US" sz="2600" dirty="0" smtClean="0">
                <a:solidFill>
                  <a:srgbClr val="000000"/>
                </a:solidFill>
                <a:latin typeface="Trebuchet MS"/>
                <a:cs typeface="Trebuchet MS"/>
              </a:rPr>
              <a:t> </a:t>
            </a:r>
            <a:r>
              <a:rPr lang="en-US" sz="2600" dirty="0">
                <a:solidFill>
                  <a:srgbClr val="000000"/>
                </a:solidFill>
                <a:latin typeface="Trebuchet MS"/>
                <a:cs typeface="Trebuchet MS"/>
              </a:rPr>
              <a:t>October </a:t>
            </a:r>
            <a:r>
              <a:rPr lang="en-US" sz="2600" dirty="0" smtClean="0">
                <a:solidFill>
                  <a:srgbClr val="000000"/>
                </a:solidFill>
                <a:latin typeface="Trebuchet MS"/>
                <a:cs typeface="Trebuchet MS"/>
              </a:rPr>
              <a:t>2015, adolescent - </a:t>
            </a:r>
            <a:r>
              <a:rPr lang="en-US" sz="2600" dirty="0">
                <a:solidFill>
                  <a:srgbClr val="000000"/>
                </a:solidFill>
                <a:latin typeface="Trebuchet MS"/>
                <a:cs typeface="Trebuchet MS"/>
              </a:rPr>
              <a:t>young </a:t>
            </a:r>
            <a:r>
              <a:rPr lang="en-US" sz="2600" dirty="0" smtClean="0">
                <a:solidFill>
                  <a:srgbClr val="000000"/>
                </a:solidFill>
                <a:latin typeface="Trebuchet MS"/>
                <a:cs typeface="Trebuchet MS"/>
              </a:rPr>
              <a:t>adult (13-25), </a:t>
            </a:r>
            <a:r>
              <a:rPr lang="en-US" sz="2600" dirty="0">
                <a:solidFill>
                  <a:srgbClr val="000000"/>
                </a:solidFill>
                <a:latin typeface="Trebuchet MS"/>
                <a:cs typeface="Trebuchet MS"/>
              </a:rPr>
              <a:t>and who have been diagnosed with mood, anxiety, behavioral and/or substance abuse disorders classified by the </a:t>
            </a:r>
            <a:r>
              <a:rPr lang="en-US" sz="2600" i="1" dirty="0" smtClean="0">
                <a:solidFill>
                  <a:srgbClr val="000000"/>
                </a:solidFill>
                <a:latin typeface="Trebuchet MS"/>
                <a:cs typeface="Trebuchet MS"/>
              </a:rPr>
              <a:t>Diagnostic </a:t>
            </a:r>
            <a:r>
              <a:rPr lang="en-US" sz="2600" i="1" dirty="0">
                <a:solidFill>
                  <a:srgbClr val="000000"/>
                </a:solidFill>
                <a:latin typeface="Trebuchet MS"/>
                <a:cs typeface="Trebuchet MS"/>
              </a:rPr>
              <a:t>And Statistical Manual, </a:t>
            </a:r>
            <a:r>
              <a:rPr lang="en-US" sz="2600" i="1" dirty="0" smtClean="0">
                <a:solidFill>
                  <a:srgbClr val="000000"/>
                </a:solidFill>
                <a:latin typeface="Trebuchet MS"/>
                <a:cs typeface="Trebuchet MS"/>
              </a:rPr>
              <a:t>5</a:t>
            </a:r>
            <a:r>
              <a:rPr lang="en-US" sz="2600" dirty="0" smtClean="0">
                <a:solidFill>
                  <a:srgbClr val="000000"/>
                </a:solidFill>
                <a:latin typeface="Trebuchet MS"/>
                <a:cs typeface="Trebuchet MS"/>
              </a:rPr>
              <a:t>. </a:t>
            </a:r>
          </a:p>
          <a:p>
            <a:pPr marL="365760">
              <a:lnSpc>
                <a:spcPct val="90000"/>
              </a:lnSpc>
              <a:spcBef>
                <a:spcPts val="40"/>
              </a:spcBef>
            </a:pPr>
            <a:endParaRPr lang="en-US" sz="2600" dirty="0">
              <a:solidFill>
                <a:srgbClr val="000000"/>
              </a:solidFill>
              <a:latin typeface="Trebuchet MS"/>
              <a:cs typeface="Trebuchet MS"/>
            </a:endParaRPr>
          </a:p>
          <a:p>
            <a:pPr marL="457200" indent="-91440">
              <a:lnSpc>
                <a:spcPct val="90000"/>
              </a:lnSpc>
              <a:spcBef>
                <a:spcPts val="40"/>
              </a:spcBef>
              <a:buFont typeface="Wingdings" charset="2"/>
              <a:buChar char="§"/>
            </a:pPr>
            <a:r>
              <a:rPr lang="en-US" sz="2600" dirty="0" smtClean="0">
                <a:solidFill>
                  <a:schemeClr val="tx1"/>
                </a:solidFill>
                <a:latin typeface="Trebuchet MS"/>
                <a:cs typeface="Trebuchet MS"/>
              </a:rPr>
              <a:t>Systematic </a:t>
            </a:r>
            <a:r>
              <a:rPr lang="en-US" sz="2600" dirty="0">
                <a:solidFill>
                  <a:schemeClr val="tx1"/>
                </a:solidFill>
                <a:latin typeface="Trebuchet MS"/>
                <a:cs typeface="Trebuchet MS"/>
              </a:rPr>
              <a:t>random sampling </a:t>
            </a:r>
            <a:r>
              <a:rPr lang="en-US" sz="2600" dirty="0" smtClean="0">
                <a:solidFill>
                  <a:schemeClr val="tx1"/>
                </a:solidFill>
                <a:latin typeface="Trebuchet MS"/>
                <a:cs typeface="Trebuchet MS"/>
              </a:rPr>
              <a:t>used </a:t>
            </a:r>
            <a:r>
              <a:rPr lang="en-US" sz="2600" dirty="0">
                <a:solidFill>
                  <a:schemeClr val="tx1"/>
                </a:solidFill>
                <a:latin typeface="Trebuchet MS"/>
                <a:cs typeface="Trebuchet MS"/>
              </a:rPr>
              <a:t>to determine which one out of every three clients will be called to inquire about participation. </a:t>
            </a:r>
            <a:r>
              <a:rPr lang="en-US" sz="2600" dirty="0" smtClean="0">
                <a:solidFill>
                  <a:schemeClr val="tx1"/>
                </a:solidFill>
                <a:latin typeface="Trebuchet MS"/>
                <a:cs typeface="Trebuchet MS"/>
              </a:rPr>
              <a:t>800 </a:t>
            </a:r>
            <a:r>
              <a:rPr lang="en-US" sz="2600" dirty="0">
                <a:solidFill>
                  <a:schemeClr val="tx1"/>
                </a:solidFill>
                <a:latin typeface="Trebuchet MS"/>
                <a:cs typeface="Trebuchet MS"/>
              </a:rPr>
              <a:t>participant </a:t>
            </a:r>
            <a:r>
              <a:rPr lang="en-US" sz="2600" dirty="0" smtClean="0">
                <a:solidFill>
                  <a:schemeClr val="tx1"/>
                </a:solidFill>
                <a:latin typeface="Trebuchet MS"/>
                <a:cs typeface="Trebuchet MS"/>
              </a:rPr>
              <a:t>sampled in order to find a response rate of 450.</a:t>
            </a:r>
            <a:r>
              <a:rPr lang="en-US" sz="2600" dirty="0" smtClean="0"/>
              <a:t> </a:t>
            </a:r>
          </a:p>
          <a:p>
            <a:pPr marL="365760">
              <a:lnSpc>
                <a:spcPct val="90000"/>
              </a:lnSpc>
              <a:spcBef>
                <a:spcPts val="40"/>
              </a:spcBef>
            </a:pPr>
            <a:endParaRPr lang="en-US" sz="2600" dirty="0">
              <a:solidFill>
                <a:schemeClr val="tx1"/>
              </a:solidFill>
              <a:latin typeface="Trebuchet MS"/>
              <a:cs typeface="Trebuchet MS"/>
            </a:endParaRPr>
          </a:p>
          <a:p>
            <a:pPr marL="457200" lvl="2" indent="-91440" eaLnBrk="1">
              <a:lnSpc>
                <a:spcPct val="90000"/>
              </a:lnSpc>
              <a:spcBef>
                <a:spcPts val="40"/>
              </a:spcBef>
              <a:buClrTx/>
              <a:buFont typeface="Wingdings" charset="2"/>
              <a:buChar char="§"/>
              <a:defRPr/>
            </a:pPr>
            <a:r>
              <a:rPr lang="en-US" sz="2600" dirty="0" smtClean="0"/>
              <a:t>This </a:t>
            </a:r>
            <a:r>
              <a:rPr lang="en-US" sz="2600" dirty="0"/>
              <a:t>study will be experimental due to the fact there are no other studies like it within the research of wilderness therapy. </a:t>
            </a:r>
            <a:endParaRPr lang="en-US" sz="2600" dirty="0" smtClean="0"/>
          </a:p>
          <a:p>
            <a:pPr marL="365760" lvl="2" indent="0" eaLnBrk="1">
              <a:lnSpc>
                <a:spcPct val="90000"/>
              </a:lnSpc>
              <a:spcBef>
                <a:spcPts val="40"/>
              </a:spcBef>
              <a:buClrTx/>
              <a:buNone/>
              <a:defRPr/>
            </a:pPr>
            <a:endParaRPr lang="en-US" sz="2600" dirty="0" smtClean="0"/>
          </a:p>
          <a:p>
            <a:pPr marL="457200" lvl="2" indent="-91440" eaLnBrk="1">
              <a:lnSpc>
                <a:spcPct val="90000"/>
              </a:lnSpc>
              <a:spcBef>
                <a:spcPts val="40"/>
              </a:spcBef>
              <a:buClrTx/>
              <a:buFont typeface="Wingdings" charset="2"/>
              <a:buChar char="§"/>
              <a:defRPr/>
            </a:pPr>
            <a:r>
              <a:rPr lang="en-US" sz="2600" dirty="0"/>
              <a:t>This study is a longitudinal sequential case cohort because the clients have already been through traditional wilderness therapy in rural setting and are now going to go through a replicated urban wilderness therapy to see if both are providing results</a:t>
            </a:r>
            <a:r>
              <a:rPr lang="en-US" sz="2600" dirty="0" smtClean="0"/>
              <a:t>.</a:t>
            </a:r>
          </a:p>
          <a:p>
            <a:pPr marL="365760" lvl="2" indent="0" eaLnBrk="1">
              <a:lnSpc>
                <a:spcPct val="90000"/>
              </a:lnSpc>
              <a:spcBef>
                <a:spcPts val="40"/>
              </a:spcBef>
              <a:buClrTx/>
              <a:buNone/>
              <a:defRPr/>
            </a:pPr>
            <a:r>
              <a:rPr lang="en-US" sz="2600" dirty="0" smtClean="0"/>
              <a:t> </a:t>
            </a:r>
            <a:endParaRPr lang="en-US" sz="2600" dirty="0">
              <a:latin typeface="Trebuchet MS"/>
              <a:cs typeface="Trebuchet MS"/>
              <a:sym typeface="Helvetica" charset="0"/>
            </a:endParaRPr>
          </a:p>
          <a:p>
            <a:pPr marL="457200" lvl="2" indent="-91440" eaLnBrk="1">
              <a:lnSpc>
                <a:spcPct val="90000"/>
              </a:lnSpc>
              <a:spcBef>
                <a:spcPts val="40"/>
              </a:spcBef>
              <a:buClrTx/>
              <a:buFont typeface="Wingdings" charset="2"/>
              <a:buChar char="§"/>
              <a:defRPr/>
            </a:pPr>
            <a:r>
              <a:rPr lang="en-US" sz="2600" dirty="0" smtClean="0">
                <a:latin typeface="Trebuchet MS"/>
                <a:cs typeface="Trebuchet MS"/>
                <a:sym typeface="Helvetica" charset="0"/>
              </a:rPr>
              <a:t>This is qualitative research that will use interview, survey, and questionnaire to determine:</a:t>
            </a:r>
          </a:p>
          <a:p>
            <a:pPr marL="1541382" lvl="3" indent="-457200" eaLnBrk="1">
              <a:lnSpc>
                <a:spcPct val="90000"/>
              </a:lnSpc>
              <a:spcBef>
                <a:spcPts val="40"/>
              </a:spcBef>
              <a:buFont typeface="Courier New"/>
              <a:buChar char="o"/>
              <a:defRPr/>
            </a:pPr>
            <a:r>
              <a:rPr lang="en-US" sz="2600" dirty="0" smtClean="0">
                <a:latin typeface="Trebuchet MS"/>
                <a:cs typeface="Trebuchet MS"/>
              </a:rPr>
              <a:t>What </a:t>
            </a:r>
            <a:r>
              <a:rPr lang="en-US" sz="2600" dirty="0">
                <a:latin typeface="Trebuchet MS"/>
                <a:cs typeface="Trebuchet MS"/>
              </a:rPr>
              <a:t>are the qualities of wilderness and nature within wilderness therapy that provide therapeutic and healing characteristics to the affected wilderness therapy client? </a:t>
            </a:r>
            <a:endParaRPr lang="en-US" sz="2600" dirty="0" smtClean="0"/>
          </a:p>
          <a:p>
            <a:pPr marL="1541382" lvl="3" indent="-457200" eaLnBrk="1">
              <a:lnSpc>
                <a:spcPct val="90000"/>
              </a:lnSpc>
              <a:spcBef>
                <a:spcPts val="40"/>
              </a:spcBef>
              <a:buFont typeface="Courier New"/>
              <a:buChar char="o"/>
              <a:defRPr/>
            </a:pPr>
            <a:r>
              <a:rPr lang="en-US" sz="2600" dirty="0" smtClean="0">
                <a:latin typeface="Trebuchet MS"/>
                <a:cs typeface="Trebuchet MS"/>
              </a:rPr>
              <a:t>Can </a:t>
            </a:r>
            <a:r>
              <a:rPr lang="en-US" sz="2600" dirty="0">
                <a:latin typeface="Trebuchet MS"/>
                <a:cs typeface="Trebuchet MS"/>
              </a:rPr>
              <a:t>these certain qualities of wilderness be replicated in an urban setting to provide the same therapeutic benefits as in rural settings? </a:t>
            </a:r>
            <a:endParaRPr lang="en-US" sz="2600" dirty="0" smtClean="0">
              <a:latin typeface="Trebuchet MS"/>
              <a:cs typeface="Trebuchet MS"/>
            </a:endParaRPr>
          </a:p>
          <a:p>
            <a:pPr marL="1084182" lvl="3" indent="0" eaLnBrk="1">
              <a:lnSpc>
                <a:spcPct val="90000"/>
              </a:lnSpc>
              <a:spcBef>
                <a:spcPts val="40"/>
              </a:spcBef>
              <a:buNone/>
              <a:defRPr/>
            </a:pPr>
            <a:endParaRPr lang="en-US" sz="2600" dirty="0"/>
          </a:p>
        </p:txBody>
      </p:sp>
      <p:sp>
        <p:nvSpPr>
          <p:cNvPr id="226" name="Text Placeholder 225"/>
          <p:cNvSpPr>
            <a:spLocks noGrp="1"/>
          </p:cNvSpPr>
          <p:nvPr>
            <p:ph type="body" sz="quarter" idx="27"/>
          </p:nvPr>
        </p:nvSpPr>
        <p:spPr>
          <a:xfrm>
            <a:off x="17375222" y="24246411"/>
            <a:ext cx="15838700" cy="857368"/>
          </a:xfrm>
        </p:spPr>
        <p:txBody>
          <a:bodyPr/>
          <a:lstStyle/>
          <a:p>
            <a:r>
              <a:rPr lang="en-US" u="none" dirty="0" smtClean="0"/>
              <a:t>Impact</a:t>
            </a:r>
            <a:endParaRPr lang="en-US" u="none" dirty="0"/>
          </a:p>
        </p:txBody>
      </p:sp>
      <p:sp>
        <p:nvSpPr>
          <p:cNvPr id="227" name="Text Placeholder 226"/>
          <p:cNvSpPr>
            <a:spLocks noGrp="1"/>
          </p:cNvSpPr>
          <p:nvPr>
            <p:ph type="body" sz="quarter" idx="28"/>
          </p:nvPr>
        </p:nvSpPr>
        <p:spPr>
          <a:xfrm>
            <a:off x="17375222" y="24986860"/>
            <a:ext cx="16157336" cy="7046812"/>
          </a:xfrm>
        </p:spPr>
        <p:txBody>
          <a:bodyPr/>
          <a:lstStyle/>
          <a:p>
            <a:pPr marL="457200" lvl="2" indent="-91440" eaLnBrk="1">
              <a:lnSpc>
                <a:spcPct val="90000"/>
              </a:lnSpc>
              <a:spcBef>
                <a:spcPts val="40"/>
              </a:spcBef>
              <a:buClrTx/>
              <a:buFont typeface="Wingdings" charset="2"/>
              <a:buChar char="§"/>
              <a:defRPr/>
            </a:pPr>
            <a:r>
              <a:rPr lang="en-US" sz="2600" dirty="0" smtClean="0"/>
              <a:t>Understanding </a:t>
            </a:r>
            <a:r>
              <a:rPr lang="en-US" sz="2600" dirty="0"/>
              <a:t>whether wilderness environments verses developed environments has a significant correlation to improved physical and psychological health can help us too make room for the importance of natural spaces within developed environments and will provide outlets for new directions in the research of wilderness therapy</a:t>
            </a:r>
            <a:r>
              <a:rPr lang="en-US" sz="2600" dirty="0" smtClean="0"/>
              <a:t>.</a:t>
            </a:r>
          </a:p>
          <a:p>
            <a:pPr marL="365760" lvl="2" indent="0" eaLnBrk="1">
              <a:lnSpc>
                <a:spcPct val="90000"/>
              </a:lnSpc>
              <a:spcBef>
                <a:spcPts val="40"/>
              </a:spcBef>
              <a:buClrTx/>
              <a:buNone/>
              <a:defRPr/>
            </a:pPr>
            <a:endParaRPr lang="en-US" sz="2600" dirty="0" smtClean="0"/>
          </a:p>
          <a:p>
            <a:pPr marL="457200" lvl="2" indent="-91440" eaLnBrk="1">
              <a:lnSpc>
                <a:spcPct val="90000"/>
              </a:lnSpc>
              <a:spcBef>
                <a:spcPts val="40"/>
              </a:spcBef>
              <a:buFont typeface="Wingdings" charset="2"/>
              <a:buChar char="§"/>
              <a:defRPr/>
            </a:pPr>
            <a:r>
              <a:rPr lang="en-US" sz="2600" dirty="0"/>
              <a:t>This understanding that individuals will benefit form creating a relationship with natural environments will ultimately lead to the greater appreciation of this healing therapy as well as the need </a:t>
            </a:r>
            <a:r>
              <a:rPr lang="en-US" sz="2600" dirty="0" smtClean="0"/>
              <a:t>for and the importance of </a:t>
            </a:r>
            <a:r>
              <a:rPr lang="en-US" sz="2600" dirty="0"/>
              <a:t>the preservation of nature. </a:t>
            </a:r>
            <a:endParaRPr lang="en-US" sz="2600" dirty="0" smtClean="0"/>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a:t>T</a:t>
            </a:r>
            <a:r>
              <a:rPr lang="en-US" sz="2600" dirty="0" smtClean="0"/>
              <a:t>he implementation of </a:t>
            </a:r>
            <a:r>
              <a:rPr lang="en-US" sz="2600" dirty="0"/>
              <a:t>integrative care </a:t>
            </a:r>
            <a:r>
              <a:rPr lang="en-US" sz="2600" dirty="0" smtClean="0"/>
              <a:t>approaches during adolescents will </a:t>
            </a:r>
            <a:r>
              <a:rPr lang="en-US" sz="2600" dirty="0"/>
              <a:t>lead to improvements in the long-term health </a:t>
            </a:r>
            <a:r>
              <a:rPr lang="en-US" sz="2600" dirty="0" smtClean="0"/>
              <a:t>later in life with </a:t>
            </a:r>
            <a:r>
              <a:rPr lang="en-US" sz="2600" dirty="0"/>
              <a:t>regards to </a:t>
            </a:r>
            <a:r>
              <a:rPr lang="en-US" sz="2600" dirty="0" smtClean="0"/>
              <a:t>mental health disorders and </a:t>
            </a:r>
            <a:r>
              <a:rPr lang="en-US" sz="2600" dirty="0"/>
              <a:t>chronic illnesses. </a:t>
            </a:r>
            <a:endParaRPr lang="en-US" sz="2600" dirty="0" smtClean="0"/>
          </a:p>
          <a:p>
            <a:pPr marL="365760" lvl="2" indent="0" eaLnBrk="1">
              <a:lnSpc>
                <a:spcPct val="90000"/>
              </a:lnSpc>
              <a:spcBef>
                <a:spcPts val="40"/>
              </a:spcBef>
              <a:buNone/>
              <a:defRPr/>
            </a:pPr>
            <a:endParaRPr lang="en-US" sz="2600" dirty="0" smtClean="0"/>
          </a:p>
          <a:p>
            <a:pPr marL="457200" lvl="2" indent="-91440" eaLnBrk="1">
              <a:lnSpc>
                <a:spcPct val="90000"/>
              </a:lnSpc>
              <a:spcBef>
                <a:spcPts val="40"/>
              </a:spcBef>
              <a:buFont typeface="Wingdings" charset="2"/>
              <a:buChar char="§"/>
              <a:defRPr/>
            </a:pPr>
            <a:r>
              <a:rPr lang="en-US" sz="2600" dirty="0" smtClean="0"/>
              <a:t>This research </a:t>
            </a:r>
            <a:r>
              <a:rPr lang="en-US" sz="2600" dirty="0"/>
              <a:t>will provide opportunities for post wilderness therapy cooperatives located in more convenient urban environments that will impact the lasting affect of wilderness therapy treatment on mental health and family functioning problems. If families and adolescents have a more convenient and better access to the benefits of nature presented in urban environments </a:t>
            </a:r>
            <a:r>
              <a:rPr lang="en-US" sz="2600" dirty="0" smtClean="0"/>
              <a:t>then </a:t>
            </a:r>
            <a:r>
              <a:rPr lang="en-US" sz="2600" dirty="0"/>
              <a:t>the lasting effects of wilderness therapy will present opportunities for the future prosperity of the field as well as the overall positive impact of mental health. </a:t>
            </a:r>
            <a:endParaRPr lang="en-US" sz="2600" dirty="0" smtClean="0"/>
          </a:p>
        </p:txBody>
      </p:sp>
      <p:sp>
        <p:nvSpPr>
          <p:cNvPr id="228" name="Text Placeholder 227"/>
          <p:cNvSpPr>
            <a:spLocks noGrp="1"/>
          </p:cNvSpPr>
          <p:nvPr>
            <p:ph type="body" sz="quarter" idx="29"/>
          </p:nvPr>
        </p:nvSpPr>
        <p:spPr>
          <a:xfrm>
            <a:off x="34274486" y="27710187"/>
            <a:ext cx="15838700" cy="597094"/>
          </a:xfrm>
        </p:spPr>
        <p:txBody>
          <a:bodyPr/>
          <a:lstStyle/>
          <a:p>
            <a:r>
              <a:rPr lang="en-US" u="none" dirty="0" smtClean="0"/>
              <a:t>References</a:t>
            </a:r>
            <a:endParaRPr lang="en-US" u="none" dirty="0"/>
          </a:p>
        </p:txBody>
      </p:sp>
      <p:sp>
        <p:nvSpPr>
          <p:cNvPr id="229" name="Text Placeholder 228"/>
          <p:cNvSpPr>
            <a:spLocks noGrp="1"/>
          </p:cNvSpPr>
          <p:nvPr>
            <p:ph type="body" sz="quarter" idx="30"/>
          </p:nvPr>
        </p:nvSpPr>
        <p:spPr>
          <a:xfrm>
            <a:off x="34327316" y="28451582"/>
            <a:ext cx="15844570" cy="3883147"/>
          </a:xfrm>
        </p:spPr>
        <p:txBody>
          <a:bodyPr/>
          <a:lstStyle/>
          <a:p>
            <a:r>
              <a:rPr lang="en-US" sz="1200" dirty="0" smtClean="0"/>
              <a:t>1. Berman</a:t>
            </a:r>
            <a:r>
              <a:rPr lang="en-US" sz="1200" dirty="0"/>
              <a:t>, M. G., </a:t>
            </a:r>
            <a:r>
              <a:rPr lang="en-US" sz="1200" dirty="0" err="1"/>
              <a:t>Jonides</a:t>
            </a:r>
            <a:r>
              <a:rPr lang="en-US" sz="1200" dirty="0"/>
              <a:t>, J., &amp; Kaplan, S. (2008). The cognitive benefits of interacting with nature. </a:t>
            </a:r>
            <a:r>
              <a:rPr lang="en-US" sz="1200" i="1" dirty="0"/>
              <a:t>Psychological science</a:t>
            </a:r>
            <a:r>
              <a:rPr lang="en-US" sz="1200" dirty="0"/>
              <a:t>, </a:t>
            </a:r>
            <a:r>
              <a:rPr lang="en-US" sz="1200" i="1" dirty="0"/>
              <a:t>19</a:t>
            </a:r>
            <a:r>
              <a:rPr lang="en-US" sz="1200" dirty="0"/>
              <a:t>(12), 1207-1212. DOI: 10.1111/j.1467-9280.2008.022 </a:t>
            </a:r>
          </a:p>
          <a:p>
            <a:r>
              <a:rPr lang="en-US" sz="1200" dirty="0" smtClean="0"/>
              <a:t>2. </a:t>
            </a:r>
            <a:r>
              <a:rPr lang="en-US" sz="1200" dirty="0" err="1" smtClean="0"/>
              <a:t>Bettmann</a:t>
            </a:r>
            <a:r>
              <a:rPr lang="en-US" sz="1200" dirty="0"/>
              <a:t>, J. E., Russell, K. C., &amp; Parry, K. J. (2013). How substance abuse recovery skills, readiness to change and symptom reduction impact change processes in wilderness therapy participants. </a:t>
            </a:r>
            <a:r>
              <a:rPr lang="en-US" sz="1200" i="1" dirty="0"/>
              <a:t>Journal of Child and Family Studies</a:t>
            </a:r>
            <a:r>
              <a:rPr lang="en-US" sz="1200" dirty="0"/>
              <a:t>, </a:t>
            </a:r>
            <a:r>
              <a:rPr lang="en-US" sz="1200" i="1" dirty="0"/>
              <a:t>22</a:t>
            </a:r>
            <a:r>
              <a:rPr lang="en-US" sz="1200" dirty="0"/>
              <a:t>(8</a:t>
            </a:r>
            <a:r>
              <a:rPr lang="en-US" sz="1200" dirty="0" smtClean="0"/>
              <a:t>), 1039</a:t>
            </a:r>
            <a:r>
              <a:rPr lang="en-US" sz="1200" dirty="0"/>
              <a:t>-1050</a:t>
            </a:r>
            <a:r>
              <a:rPr lang="en-US" sz="1200" dirty="0" smtClean="0"/>
              <a:t>.</a:t>
            </a:r>
            <a:endParaRPr lang="en-US" sz="1200" dirty="0"/>
          </a:p>
          <a:p>
            <a:r>
              <a:rPr lang="en-US" sz="1200" dirty="0" smtClean="0"/>
              <a:t>3. Bowler</a:t>
            </a:r>
            <a:r>
              <a:rPr lang="en-US" sz="1200" dirty="0"/>
              <a:t>, D. E., </a:t>
            </a:r>
            <a:r>
              <a:rPr lang="en-US" sz="1200" dirty="0" err="1"/>
              <a:t>Buyung</a:t>
            </a:r>
            <a:r>
              <a:rPr lang="en-US" sz="1200" dirty="0"/>
              <a:t>-Ali, L. M., Knight, T. M., &amp; </a:t>
            </a:r>
            <a:r>
              <a:rPr lang="en-US" sz="1200" dirty="0" err="1"/>
              <a:t>Pullin</a:t>
            </a:r>
            <a:r>
              <a:rPr lang="en-US" sz="1200" dirty="0"/>
              <a:t>, A. S. (2010). A systematic review of evidence for the added benefits to health of exposure to natural environments. </a:t>
            </a:r>
            <a:r>
              <a:rPr lang="en-US" sz="1200" i="1" dirty="0"/>
              <a:t>BMC Public Health</a:t>
            </a:r>
            <a:r>
              <a:rPr lang="en-US" sz="1200" dirty="0"/>
              <a:t>, 10(1), 456-466.</a:t>
            </a:r>
          </a:p>
          <a:p>
            <a:r>
              <a:rPr lang="en-US" sz="1200" dirty="0" smtClean="0"/>
              <a:t>4. Duckworth</a:t>
            </a:r>
            <a:r>
              <a:rPr lang="en-US" sz="1200" dirty="0"/>
              <a:t>, K (2013, March). </a:t>
            </a:r>
            <a:r>
              <a:rPr lang="en-US" sz="1200" i="1" dirty="0"/>
              <a:t>Mental Illness Facts and Numbers.</a:t>
            </a:r>
            <a:r>
              <a:rPr lang="en-US" sz="1200" dirty="0"/>
              <a:t> Arlington, VA: National Alliance on Mental Illness. </a:t>
            </a:r>
          </a:p>
          <a:p>
            <a:r>
              <a:rPr lang="en-US" sz="1200" dirty="0" smtClean="0"/>
              <a:t>5. Harper</a:t>
            </a:r>
            <a:r>
              <a:rPr lang="en-US" sz="1200" dirty="0"/>
              <a:t>, N. J., Russell, K. C., Cooley, R., &amp; </a:t>
            </a:r>
            <a:r>
              <a:rPr lang="en-US" sz="1200" dirty="0" err="1"/>
              <a:t>Cupples</a:t>
            </a:r>
            <a:r>
              <a:rPr lang="en-US" sz="1200" dirty="0"/>
              <a:t>, J. (2007). Catherine Freer Wilderness Therapy Expeditions: An exploratory case study of adolescent wilderness therapy, family functioning, and the maintenance of change. In </a:t>
            </a:r>
            <a:r>
              <a:rPr lang="en-US" sz="1200" i="1" dirty="0"/>
              <a:t>Child and Youth Care Forum</a:t>
            </a:r>
            <a:r>
              <a:rPr lang="en-US" sz="1200" dirty="0"/>
              <a:t>, 36, (2-3), 111-129. DOI: 10.1007/s10566-007-9035-1</a:t>
            </a:r>
          </a:p>
          <a:p>
            <a:r>
              <a:rPr lang="en-US" sz="1200" dirty="0" smtClean="0"/>
              <a:t>6. Pretty</a:t>
            </a:r>
            <a:r>
              <a:rPr lang="en-US" sz="1200" dirty="0"/>
              <a:t>, J. (2004). How Nature Contributes to Mental and Physical </a:t>
            </a:r>
            <a:r>
              <a:rPr lang="en-US" sz="1200" dirty="0" err="1"/>
              <a:t>Health.</a:t>
            </a:r>
            <a:r>
              <a:rPr lang="en-US" sz="1200" i="1" dirty="0" err="1"/>
              <a:t>Spirituality</a:t>
            </a:r>
            <a:r>
              <a:rPr lang="en-US" sz="1200" i="1" dirty="0"/>
              <a:t> and Health International</a:t>
            </a:r>
            <a:r>
              <a:rPr lang="en-US" sz="1200" dirty="0"/>
              <a:t>, </a:t>
            </a:r>
            <a:r>
              <a:rPr lang="en-US" sz="1200" i="1" dirty="0"/>
              <a:t>5</a:t>
            </a:r>
            <a:r>
              <a:rPr lang="en-US" sz="1200" dirty="0"/>
              <a:t>(2), 68-78. </a:t>
            </a:r>
          </a:p>
          <a:p>
            <a:r>
              <a:rPr lang="en-US" sz="1200" dirty="0" smtClean="0"/>
              <a:t>7. Russell</a:t>
            </a:r>
            <a:r>
              <a:rPr lang="en-US" sz="1200" dirty="0"/>
              <a:t>, K. C. (2001). What is wilderness therapy?. </a:t>
            </a:r>
            <a:r>
              <a:rPr lang="en-US" sz="1200" i="1" dirty="0"/>
              <a:t>The Journal of Experimental Education</a:t>
            </a:r>
            <a:r>
              <a:rPr lang="en-US" sz="1200" dirty="0"/>
              <a:t>. 24. 70-79.</a:t>
            </a:r>
          </a:p>
          <a:p>
            <a:r>
              <a:rPr lang="en-US" sz="1200" dirty="0" smtClean="0"/>
              <a:t>8. </a:t>
            </a:r>
            <a:r>
              <a:rPr lang="en-US" sz="1200" dirty="0" err="1" smtClean="0"/>
              <a:t>Rutko</a:t>
            </a:r>
            <a:r>
              <a:rPr lang="en-US" sz="1200" dirty="0"/>
              <a:t>, E. A., &amp; Gillespie, J. (2013). Where’s the Wilderness in Wilderness Therapy?. </a:t>
            </a:r>
            <a:r>
              <a:rPr lang="en-US" sz="1200" i="1" dirty="0"/>
              <a:t>Journal of Experiential Education</a:t>
            </a:r>
            <a:r>
              <a:rPr lang="en-US" sz="1200" dirty="0"/>
              <a:t>, </a:t>
            </a:r>
            <a:r>
              <a:rPr lang="en-US" sz="1200" i="1" dirty="0"/>
              <a:t>36</a:t>
            </a:r>
            <a:r>
              <a:rPr lang="en-US" sz="1200" dirty="0"/>
              <a:t>(3), 218-232. DOI: 10.1177/1053825913489107</a:t>
            </a:r>
          </a:p>
          <a:p>
            <a:r>
              <a:rPr lang="en-US" sz="1200" dirty="0" smtClean="0"/>
              <a:t>9. </a:t>
            </a:r>
            <a:r>
              <a:rPr lang="en-US" sz="1200" dirty="0" err="1" smtClean="0"/>
              <a:t>Selhub</a:t>
            </a:r>
            <a:r>
              <a:rPr lang="en-US" sz="1200" dirty="0"/>
              <a:t>, E. V., &amp; Logan, A. C. (2012). </a:t>
            </a:r>
            <a:r>
              <a:rPr lang="en-US" sz="1200" i="1" dirty="0"/>
              <a:t>Your Brain on Nature: The science of nature’s influence on your health, happiness, and vitality. </a:t>
            </a:r>
            <a:r>
              <a:rPr lang="en-US" sz="1200" dirty="0"/>
              <a:t>Mississauga, Ontario. John Wiley &amp; Sons Canada, Ltd. </a:t>
            </a:r>
          </a:p>
          <a:p>
            <a:r>
              <a:rPr lang="en-US" sz="1200" dirty="0" smtClean="0"/>
              <a:t>10. St </a:t>
            </a:r>
            <a:r>
              <a:rPr lang="en-US" sz="1200" dirty="0"/>
              <a:t>Leger, L. (2003). Health and nature—new challenges for health promotion. </a:t>
            </a:r>
            <a:r>
              <a:rPr lang="en-US" sz="1200" i="1" dirty="0"/>
              <a:t>Health promotion international</a:t>
            </a:r>
            <a:r>
              <a:rPr lang="en-US" sz="1200" dirty="0"/>
              <a:t>, </a:t>
            </a:r>
            <a:r>
              <a:rPr lang="en-US" sz="1200" i="1" dirty="0"/>
              <a:t>18</a:t>
            </a:r>
            <a:r>
              <a:rPr lang="en-US" sz="1200" dirty="0"/>
              <a:t>(3), 173-175. DOI: 10.1093/</a:t>
            </a:r>
            <a:r>
              <a:rPr lang="en-US" sz="1200" dirty="0" err="1"/>
              <a:t>heapro</a:t>
            </a:r>
            <a:r>
              <a:rPr lang="en-US" sz="1200" dirty="0"/>
              <a:t>/dag012</a:t>
            </a:r>
          </a:p>
          <a:p>
            <a:r>
              <a:rPr lang="en-US" sz="1200" dirty="0" smtClean="0"/>
              <a:t>11. Tucker</a:t>
            </a:r>
            <a:r>
              <a:rPr lang="en-US" sz="1200" dirty="0"/>
              <a:t>, A., Norton, C. L., </a:t>
            </a:r>
            <a:r>
              <a:rPr lang="en-US" sz="1200" dirty="0" err="1"/>
              <a:t>DeMille</a:t>
            </a:r>
            <a:r>
              <a:rPr lang="en-US" sz="1200" dirty="0"/>
              <a:t>, S. M., &amp; Hobson, J. (2015). The Impact of Wilderness Therapy Utilizing an Integrated Care Approach. </a:t>
            </a:r>
            <a:r>
              <a:rPr lang="en-US" sz="1200" i="1" dirty="0"/>
              <a:t>Journal of Experiential Education</a:t>
            </a:r>
            <a:r>
              <a:rPr lang="en-US" sz="1200" dirty="0"/>
              <a:t>, 1053825915607536. </a:t>
            </a:r>
          </a:p>
          <a:p>
            <a:r>
              <a:rPr lang="en-US" sz="1200" dirty="0" smtClean="0"/>
              <a:t>12. WHO</a:t>
            </a:r>
            <a:r>
              <a:rPr lang="en-US" sz="1200" dirty="0"/>
              <a:t>. (2014). Adolescents: health risks and solutions. </a:t>
            </a:r>
            <a:r>
              <a:rPr lang="en-US" sz="1200" i="1" dirty="0"/>
              <a:t>World Health Organization</a:t>
            </a:r>
            <a:r>
              <a:rPr lang="en-US" sz="1200" dirty="0"/>
              <a:t>. Retrieved From: </a:t>
            </a:r>
            <a:r>
              <a:rPr lang="en-US" sz="1200" dirty="0">
                <a:hlinkClick r:id="rId3"/>
              </a:rPr>
              <a:t>http://www.who.int/mediacentre/factsheets/</a:t>
            </a:r>
            <a:r>
              <a:rPr lang="en-US" sz="1200" dirty="0" smtClean="0">
                <a:hlinkClick r:id="rId3"/>
              </a:rPr>
              <a:t>fs34</a:t>
            </a:r>
            <a:endParaRPr lang="en-US" sz="1200" dirty="0" smtClean="0"/>
          </a:p>
          <a:p>
            <a:r>
              <a:rPr lang="en-US" sz="1200" dirty="0" smtClean="0"/>
              <a:t>13. Pretty</a:t>
            </a:r>
            <a:r>
              <a:rPr lang="en-US" sz="1200" dirty="0"/>
              <a:t>, J., Peacock, J., </a:t>
            </a:r>
            <a:r>
              <a:rPr lang="en-US" sz="1200" dirty="0" err="1"/>
              <a:t>Sellens</a:t>
            </a:r>
            <a:r>
              <a:rPr lang="en-US" sz="1200" dirty="0"/>
              <a:t>, M., &amp; Griffin, M. (2005). The mental and physical health outcomes of green exercise. </a:t>
            </a:r>
            <a:r>
              <a:rPr lang="en-US" sz="1200" i="1" dirty="0"/>
              <a:t>International journal of environmental health research</a:t>
            </a:r>
            <a:r>
              <a:rPr lang="en-US" sz="1200" dirty="0"/>
              <a:t>, </a:t>
            </a:r>
            <a:r>
              <a:rPr lang="en-US" sz="1200" i="1" dirty="0"/>
              <a:t>15</a:t>
            </a:r>
            <a:r>
              <a:rPr lang="en-US" sz="1200" dirty="0"/>
              <a:t>(5), 319-337. </a:t>
            </a:r>
          </a:p>
          <a:p>
            <a:endParaRPr lang="en-US" dirty="0"/>
          </a:p>
        </p:txBody>
      </p:sp>
      <p:sp>
        <p:nvSpPr>
          <p:cNvPr id="230" name="Text Placeholder 229"/>
          <p:cNvSpPr>
            <a:spLocks noGrp="1"/>
          </p:cNvSpPr>
          <p:nvPr>
            <p:ph type="body" sz="quarter" idx="150"/>
          </p:nvPr>
        </p:nvSpPr>
        <p:spPr>
          <a:xfrm>
            <a:off x="6785999" y="3316029"/>
            <a:ext cx="37739782" cy="1280160"/>
          </a:xfrm>
        </p:spPr>
        <p:txBody>
          <a:bodyPr/>
          <a:lstStyle/>
          <a:p>
            <a:r>
              <a:rPr lang="en-US" dirty="0" smtClean="0"/>
              <a:t>Integrative Health Care, Metropolitan State University of Denver, Denver, CO, USA</a:t>
            </a:r>
            <a:endParaRPr lang="en-US" dirty="0"/>
          </a:p>
        </p:txBody>
      </p:sp>
      <p:sp>
        <p:nvSpPr>
          <p:cNvPr id="231" name="Text Placeholder 230"/>
          <p:cNvSpPr>
            <a:spLocks noGrp="1"/>
          </p:cNvSpPr>
          <p:nvPr>
            <p:ph type="body" sz="quarter" idx="151"/>
          </p:nvPr>
        </p:nvSpPr>
        <p:spPr>
          <a:xfrm>
            <a:off x="6785999" y="2035869"/>
            <a:ext cx="37739782" cy="1280160"/>
          </a:xfrm>
        </p:spPr>
        <p:txBody>
          <a:bodyPr>
            <a:normAutofit fontScale="92500" lnSpcReduction="10000"/>
          </a:bodyPr>
          <a:lstStyle/>
          <a:p>
            <a:pPr algn="l"/>
            <a:r>
              <a:rPr lang="en-US" dirty="0" smtClean="0"/>
              <a:t>Kendra A. Kleidon</a:t>
            </a:r>
          </a:p>
        </p:txBody>
      </p:sp>
      <p:sp>
        <p:nvSpPr>
          <p:cNvPr id="232" name="Text Placeholder 231"/>
          <p:cNvSpPr>
            <a:spLocks noGrp="1"/>
          </p:cNvSpPr>
          <p:nvPr>
            <p:ph type="body" sz="quarter" idx="153"/>
          </p:nvPr>
        </p:nvSpPr>
        <p:spPr>
          <a:xfrm>
            <a:off x="3569806" y="400213"/>
            <a:ext cx="44147311" cy="1637974"/>
          </a:xfrm>
        </p:spPr>
        <p:txBody>
          <a:bodyPr>
            <a:normAutofit fontScale="85000" lnSpcReduction="10000"/>
          </a:bodyPr>
          <a:lstStyle/>
          <a:p>
            <a:pPr algn="l"/>
            <a:r>
              <a:rPr lang="en-US" dirty="0"/>
              <a:t>Wilderness Therapy Benefits and their </a:t>
            </a:r>
            <a:r>
              <a:rPr lang="en-US" dirty="0" smtClean="0"/>
              <a:t>Effects </a:t>
            </a:r>
            <a:r>
              <a:rPr lang="en-US" dirty="0"/>
              <a:t>when Replicated in Urban </a:t>
            </a:r>
            <a:r>
              <a:rPr lang="en-US" dirty="0" smtClean="0"/>
              <a:t>Settings</a:t>
            </a:r>
            <a:endParaRPr lang="en-US" dirty="0"/>
          </a:p>
        </p:txBody>
      </p:sp>
      <p:pic>
        <p:nvPicPr>
          <p:cNvPr id="2" name="Picture 1" descr="3105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92" y="2425485"/>
            <a:ext cx="9594702" cy="1882734"/>
          </a:xfrm>
          <a:prstGeom prst="rect">
            <a:avLst/>
          </a:prstGeom>
        </p:spPr>
      </p:pic>
      <p:pic>
        <p:nvPicPr>
          <p:cNvPr id="3" name="Picture 2" descr="3105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19908" y="2425485"/>
            <a:ext cx="9594697" cy="1882733"/>
          </a:xfrm>
          <a:prstGeom prst="rect">
            <a:avLst/>
          </a:prstGeom>
        </p:spPr>
      </p:pic>
      <p:cxnSp>
        <p:nvCxnSpPr>
          <p:cNvPr id="23" name="Straight Connector 22"/>
          <p:cNvCxnSpPr/>
          <p:nvPr/>
        </p:nvCxnSpPr>
        <p:spPr bwMode="auto">
          <a:xfrm>
            <a:off x="1076061" y="6482370"/>
            <a:ext cx="15835314"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24" name="Straight Connector 23"/>
          <p:cNvCxnSpPr/>
          <p:nvPr/>
        </p:nvCxnSpPr>
        <p:spPr bwMode="auto">
          <a:xfrm>
            <a:off x="1076063" y="18322292"/>
            <a:ext cx="1583531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2" name="Straight Connector 31"/>
          <p:cNvCxnSpPr/>
          <p:nvPr/>
        </p:nvCxnSpPr>
        <p:spPr bwMode="auto">
          <a:xfrm>
            <a:off x="1432412" y="5732714"/>
            <a:ext cx="15204588"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3" name="Straight Connector 32"/>
          <p:cNvCxnSpPr/>
          <p:nvPr/>
        </p:nvCxnSpPr>
        <p:spPr bwMode="auto">
          <a:xfrm>
            <a:off x="17957800" y="5732714"/>
            <a:ext cx="1525612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4" name="Straight Connector 33"/>
          <p:cNvCxnSpPr/>
          <p:nvPr/>
        </p:nvCxnSpPr>
        <p:spPr bwMode="auto">
          <a:xfrm>
            <a:off x="17679990" y="7121823"/>
            <a:ext cx="15842721"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5" name="Straight Connector 34"/>
          <p:cNvCxnSpPr/>
          <p:nvPr/>
        </p:nvCxnSpPr>
        <p:spPr bwMode="auto">
          <a:xfrm>
            <a:off x="34578129" y="5910514"/>
            <a:ext cx="15336476"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6" name="Straight Connector 35"/>
          <p:cNvCxnSpPr/>
          <p:nvPr/>
        </p:nvCxnSpPr>
        <p:spPr bwMode="auto">
          <a:xfrm flipV="1">
            <a:off x="34318511" y="6550766"/>
            <a:ext cx="15853375" cy="39316"/>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7" name="Straight Connector 36"/>
          <p:cNvCxnSpPr/>
          <p:nvPr/>
        </p:nvCxnSpPr>
        <p:spPr bwMode="auto">
          <a:xfrm flipV="1">
            <a:off x="34259811" y="16406508"/>
            <a:ext cx="15882725" cy="2338"/>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8" name="Straight Connector 37"/>
          <p:cNvCxnSpPr/>
          <p:nvPr/>
        </p:nvCxnSpPr>
        <p:spPr bwMode="auto">
          <a:xfrm>
            <a:off x="1099092" y="17766943"/>
            <a:ext cx="1585649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9" name="Straight Connector 38"/>
          <p:cNvCxnSpPr/>
          <p:nvPr/>
        </p:nvCxnSpPr>
        <p:spPr bwMode="auto">
          <a:xfrm>
            <a:off x="34259811" y="15780818"/>
            <a:ext cx="15853375"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11" name="TextBox 10"/>
          <p:cNvSpPr txBox="1"/>
          <p:nvPr/>
        </p:nvSpPr>
        <p:spPr>
          <a:xfrm>
            <a:off x="37618869" y="15603018"/>
            <a:ext cx="9178619" cy="1169551"/>
          </a:xfrm>
          <a:prstGeom prst="rect">
            <a:avLst/>
          </a:prstGeom>
          <a:noFill/>
        </p:spPr>
        <p:txBody>
          <a:bodyPr wrap="square" rtlCol="0">
            <a:spAutoFit/>
          </a:bodyPr>
          <a:lstStyle/>
          <a:p>
            <a:pPr algn="ctr"/>
            <a:r>
              <a:rPr lang="en-US" sz="4200" b="1" dirty="0" smtClean="0">
                <a:solidFill>
                  <a:srgbClr val="2C3F71"/>
                </a:solidFill>
              </a:rPr>
              <a:t>Methods</a:t>
            </a:r>
            <a:endParaRPr lang="en-US" sz="4200" b="1" dirty="0">
              <a:solidFill>
                <a:srgbClr val="2C3F71"/>
              </a:solidFill>
            </a:endParaRPr>
          </a:p>
          <a:p>
            <a:pPr algn="ctr"/>
            <a:endParaRPr lang="en-US" sz="28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4061400" y="16453706"/>
            <a:ext cx="16066461" cy="11313359"/>
          </a:xfrm>
          <a:prstGeom prst="rect">
            <a:avLst/>
          </a:prstGeom>
          <a:noFill/>
        </p:spPr>
        <p:txBody>
          <a:bodyPr wrap="square" rtlCol="0">
            <a:spAutoFit/>
          </a:bodyPr>
          <a:lstStyle/>
          <a:p>
            <a:pPr marL="457200" lvl="2" indent="-91440" eaLnBrk="1">
              <a:lnSpc>
                <a:spcPct val="90000"/>
              </a:lnSpc>
              <a:spcBef>
                <a:spcPts val="40"/>
              </a:spcBef>
              <a:buClrTx/>
              <a:buFont typeface="Wingdings" charset="2"/>
              <a:buChar char="§"/>
              <a:defRPr/>
            </a:pPr>
            <a:r>
              <a:rPr lang="en-US" sz="2600" dirty="0">
                <a:latin typeface="Trebuchet MS"/>
                <a:cs typeface="Trebuchet MS"/>
              </a:rPr>
              <a:t>T</a:t>
            </a:r>
            <a:r>
              <a:rPr lang="en-US" sz="2600" dirty="0" smtClean="0">
                <a:latin typeface="Trebuchet MS"/>
                <a:cs typeface="Trebuchet MS"/>
              </a:rPr>
              <a:t>wo</a:t>
            </a:r>
            <a:r>
              <a:rPr lang="en-US" sz="2600" dirty="0">
                <a:latin typeface="Trebuchet MS"/>
                <a:cs typeface="Trebuchet MS"/>
              </a:rPr>
              <a:t>-part experimentation </a:t>
            </a:r>
            <a:r>
              <a:rPr lang="en-US" sz="2600" dirty="0" smtClean="0">
                <a:latin typeface="Trebuchet MS"/>
                <a:cs typeface="Trebuchet MS"/>
              </a:rPr>
              <a:t>process. First is </a:t>
            </a:r>
            <a:r>
              <a:rPr lang="en-US" sz="2600" dirty="0">
                <a:latin typeface="Trebuchet MS"/>
                <a:cs typeface="Trebuchet MS"/>
              </a:rPr>
              <a:t>an over the phone interview regarding specific </a:t>
            </a:r>
            <a:r>
              <a:rPr lang="en-US" sz="2600" dirty="0" smtClean="0">
                <a:latin typeface="Trebuchet MS"/>
                <a:cs typeface="Trebuchet MS"/>
              </a:rPr>
              <a:t>questions </a:t>
            </a:r>
            <a:r>
              <a:rPr lang="en-US" sz="2600" dirty="0">
                <a:latin typeface="Trebuchet MS"/>
                <a:cs typeface="Trebuchet MS"/>
              </a:rPr>
              <a:t>about demographics, qualifications to entry of the study, aspects of previous wilderness therapy that the client found most beneficial, whether the client would like to participate in this wilderness therapy study, and the nature of the </a:t>
            </a:r>
            <a:r>
              <a:rPr lang="en-US" sz="2600" dirty="0" smtClean="0">
                <a:latin typeface="Trebuchet MS"/>
                <a:cs typeface="Trebuchet MS"/>
              </a:rPr>
              <a:t>study.</a:t>
            </a:r>
          </a:p>
          <a:p>
            <a:pPr marL="365760" lvl="2" indent="0" eaLnBrk="1">
              <a:lnSpc>
                <a:spcPct val="90000"/>
              </a:lnSpc>
              <a:spcBef>
                <a:spcPts val="40"/>
              </a:spcBef>
              <a:buClrTx/>
              <a:defRPr/>
            </a:pPr>
            <a:endParaRPr lang="en-US" sz="2600" dirty="0" smtClean="0">
              <a:latin typeface="Trebuchet MS"/>
              <a:cs typeface="Trebuchet MS"/>
            </a:endParaRPr>
          </a:p>
          <a:p>
            <a:pPr marL="457200" lvl="2" indent="-91440">
              <a:lnSpc>
                <a:spcPct val="90000"/>
              </a:lnSpc>
              <a:spcBef>
                <a:spcPts val="40"/>
              </a:spcBef>
              <a:buFont typeface="Wingdings" charset="2"/>
              <a:buChar char="§"/>
              <a:defRPr/>
            </a:pPr>
            <a:r>
              <a:rPr lang="en-US" sz="2600" dirty="0">
                <a:latin typeface="Trebuchet MS"/>
                <a:cs typeface="Trebuchet MS"/>
                <a:sym typeface="Helvetica" charset="0"/>
              </a:rPr>
              <a:t>R</a:t>
            </a:r>
            <a:r>
              <a:rPr lang="en-US" sz="2600" dirty="0" smtClean="0">
                <a:latin typeface="Trebuchet MS"/>
                <a:cs typeface="Trebuchet MS"/>
              </a:rPr>
              <a:t>esults of part one will </a:t>
            </a:r>
            <a:r>
              <a:rPr lang="en-US" sz="2600" dirty="0">
                <a:latin typeface="Trebuchet MS"/>
                <a:cs typeface="Trebuchet MS"/>
              </a:rPr>
              <a:t>be compiled in a large overall statement of all patients. Results are produced by the willingness of clients responding to the initial interview. Through the initial results of part one the exact sampling size will be identified and ten specific wilderness activities will be chosen using cluster sampling to be replicated in urban city settings in order to conduct part two of the study</a:t>
            </a:r>
            <a:r>
              <a:rPr lang="en-US" sz="2600" dirty="0" smtClean="0">
                <a:latin typeface="Trebuchet MS"/>
                <a:cs typeface="Trebuchet MS"/>
              </a:rPr>
              <a:t>.</a:t>
            </a:r>
          </a:p>
          <a:p>
            <a:pPr marL="365760" lvl="2" indent="0">
              <a:lnSpc>
                <a:spcPct val="90000"/>
              </a:lnSpc>
              <a:spcBef>
                <a:spcPts val="40"/>
              </a:spcBef>
              <a:defRPr/>
            </a:pPr>
            <a:endParaRPr lang="en-US" sz="2600" dirty="0" smtClean="0">
              <a:latin typeface="Trebuchet MS"/>
              <a:cs typeface="Trebuchet MS"/>
            </a:endParaRPr>
          </a:p>
          <a:p>
            <a:pPr marL="457200" lvl="2" indent="-91440">
              <a:lnSpc>
                <a:spcPct val="90000"/>
              </a:lnSpc>
              <a:spcBef>
                <a:spcPts val="40"/>
              </a:spcBef>
              <a:buFont typeface="Wingdings" charset="2"/>
              <a:buChar char="§"/>
              <a:defRPr/>
            </a:pPr>
            <a:r>
              <a:rPr lang="en-US" sz="2600" dirty="0" smtClean="0">
                <a:latin typeface="Trebuchet MS"/>
                <a:cs typeface="Trebuchet MS"/>
              </a:rPr>
              <a:t>Prior to the start of replicated </a:t>
            </a:r>
            <a:r>
              <a:rPr lang="en-US" sz="2600" dirty="0" smtClean="0">
                <a:latin typeface="Trebuchet MS"/>
                <a:cs typeface="Trebuchet MS"/>
              </a:rPr>
              <a:t>wilderness </a:t>
            </a:r>
            <a:r>
              <a:rPr lang="en-US" sz="2600" dirty="0" smtClean="0">
                <a:latin typeface="Trebuchet MS"/>
                <a:cs typeface="Trebuchet MS"/>
              </a:rPr>
              <a:t>therapy participants required </a:t>
            </a:r>
            <a:r>
              <a:rPr lang="en-US" sz="2600" dirty="0">
                <a:latin typeface="Trebuchet MS"/>
                <a:cs typeface="Trebuchet MS"/>
              </a:rPr>
              <a:t>to fill out a Profile of Subject Questionnaire (designed specifically for this study), an informed consent form and the Par-Q General Health </a:t>
            </a:r>
            <a:r>
              <a:rPr lang="en-US" sz="2600" dirty="0" smtClean="0">
                <a:latin typeface="Trebuchet MS"/>
                <a:cs typeface="Trebuchet MS"/>
              </a:rPr>
              <a:t>Questionnaire</a:t>
            </a:r>
            <a:r>
              <a:rPr lang="en-US" sz="2600" baseline="30000" dirty="0" smtClean="0">
                <a:latin typeface="Trebuchet MS"/>
                <a:cs typeface="Trebuchet MS"/>
                <a:sym typeface="Helvetica" charset="0"/>
              </a:rPr>
              <a:t>13</a:t>
            </a:r>
            <a:r>
              <a:rPr lang="en-US" sz="2600" dirty="0" smtClean="0">
                <a:latin typeface="Trebuchet MS"/>
                <a:cs typeface="Trebuchet MS"/>
                <a:sym typeface="Helvetica" charset="0"/>
              </a:rPr>
              <a:t>.</a:t>
            </a:r>
          </a:p>
          <a:p>
            <a:pPr marL="365760" lvl="2" indent="0">
              <a:lnSpc>
                <a:spcPct val="90000"/>
              </a:lnSpc>
              <a:spcBef>
                <a:spcPts val="40"/>
              </a:spcBef>
              <a:defRPr/>
            </a:pPr>
            <a:endParaRPr lang="en-US" sz="2600" dirty="0" smtClean="0">
              <a:latin typeface="Trebuchet MS"/>
              <a:cs typeface="Trebuchet MS"/>
            </a:endParaRPr>
          </a:p>
          <a:p>
            <a:pPr marL="457200" lvl="2" indent="-91440">
              <a:lnSpc>
                <a:spcPct val="90000"/>
              </a:lnSpc>
              <a:spcBef>
                <a:spcPts val="40"/>
              </a:spcBef>
              <a:buFont typeface="Wingdings" charset="2"/>
              <a:buChar char="§"/>
              <a:defRPr/>
            </a:pPr>
            <a:r>
              <a:rPr lang="en-US" sz="2600" dirty="0" smtClean="0">
                <a:latin typeface="Trebuchet MS"/>
                <a:cs typeface="Trebuchet MS"/>
              </a:rPr>
              <a:t>In part two of the study </a:t>
            </a:r>
            <a:r>
              <a:rPr lang="en-US" sz="2600" dirty="0">
                <a:latin typeface="Trebuchet MS"/>
                <a:cs typeface="Trebuchet MS"/>
              </a:rPr>
              <a:t>ten specific beneficial wilderness therapy activities </a:t>
            </a:r>
            <a:r>
              <a:rPr lang="en-US" sz="2600" dirty="0" smtClean="0">
                <a:latin typeface="Trebuchet MS"/>
                <a:cs typeface="Trebuchet MS"/>
              </a:rPr>
              <a:t>identified from part one will be replicated </a:t>
            </a:r>
            <a:r>
              <a:rPr lang="en-US" sz="2600" dirty="0">
                <a:latin typeface="Trebuchet MS"/>
                <a:cs typeface="Trebuchet MS"/>
              </a:rPr>
              <a:t>in urban, city environments. </a:t>
            </a:r>
            <a:r>
              <a:rPr lang="en-US" sz="2600" dirty="0">
                <a:latin typeface="Trebuchet MS"/>
                <a:cs typeface="Trebuchet MS"/>
              </a:rPr>
              <a:t>R</a:t>
            </a:r>
            <a:r>
              <a:rPr lang="en-US" sz="2600" dirty="0" smtClean="0">
                <a:latin typeface="Trebuchet MS"/>
                <a:cs typeface="Trebuchet MS"/>
              </a:rPr>
              <a:t>eplicated </a:t>
            </a:r>
            <a:r>
              <a:rPr lang="en-US" sz="2600" dirty="0">
                <a:latin typeface="Trebuchet MS"/>
                <a:cs typeface="Trebuchet MS"/>
              </a:rPr>
              <a:t>activities could include a walking counseling session taken place in a park, working in community gardens to bring connection and grounding with the earth, </a:t>
            </a:r>
            <a:r>
              <a:rPr lang="en-US" sz="2600" dirty="0" smtClean="0">
                <a:latin typeface="Trebuchet MS"/>
                <a:cs typeface="Trebuchet MS"/>
              </a:rPr>
              <a:t>or </a:t>
            </a:r>
            <a:r>
              <a:rPr lang="en-US" sz="2600" dirty="0">
                <a:latin typeface="Trebuchet MS"/>
                <a:cs typeface="Trebuchet MS"/>
              </a:rPr>
              <a:t>group activities used to build self-esteem and self-confidence. </a:t>
            </a:r>
            <a:r>
              <a:rPr lang="en-US" sz="2600" dirty="0" smtClean="0">
                <a:latin typeface="Trebuchet MS"/>
                <a:cs typeface="Trebuchet MS"/>
              </a:rPr>
              <a:t>Participants </a:t>
            </a:r>
            <a:r>
              <a:rPr lang="en-US" sz="2600" dirty="0">
                <a:latin typeface="Trebuchet MS"/>
                <a:cs typeface="Trebuchet MS"/>
              </a:rPr>
              <a:t>will engage in the replicated wilderness therapy </a:t>
            </a:r>
            <a:r>
              <a:rPr lang="en-US" sz="2600" dirty="0" smtClean="0">
                <a:latin typeface="Trebuchet MS"/>
                <a:cs typeface="Trebuchet MS"/>
              </a:rPr>
              <a:t>activities </a:t>
            </a:r>
            <a:r>
              <a:rPr lang="en-US" sz="2600" dirty="0" smtClean="0">
                <a:latin typeface="Trebuchet MS"/>
                <a:cs typeface="Trebuchet MS"/>
              </a:rPr>
              <a:t>three </a:t>
            </a:r>
            <a:r>
              <a:rPr lang="en-US" sz="2600" dirty="0">
                <a:latin typeface="Trebuchet MS"/>
                <a:cs typeface="Trebuchet MS"/>
              </a:rPr>
              <a:t>days a week, for an hour and a half each session and for a duration of two months.</a:t>
            </a:r>
            <a:r>
              <a:rPr lang="en-US" sz="2600" dirty="0">
                <a:latin typeface="Trebuchet MS"/>
                <a:cs typeface="Trebuchet MS"/>
              </a:rPr>
              <a:t> </a:t>
            </a:r>
            <a:endParaRPr lang="en-US" sz="2600" dirty="0" smtClean="0">
              <a:latin typeface="Trebuchet MS"/>
              <a:cs typeface="Trebuchet MS"/>
            </a:endParaRPr>
          </a:p>
          <a:p>
            <a:pPr marL="365760" lvl="2" indent="0">
              <a:lnSpc>
                <a:spcPct val="90000"/>
              </a:lnSpc>
              <a:spcBef>
                <a:spcPts val="40"/>
              </a:spcBef>
              <a:defRPr/>
            </a:pPr>
            <a:endParaRPr lang="en-US" sz="2600" dirty="0">
              <a:latin typeface="Trebuchet MS"/>
              <a:cs typeface="Trebuchet MS"/>
              <a:sym typeface="Helvetica" charset="0"/>
            </a:endParaRPr>
          </a:p>
          <a:p>
            <a:pPr marL="457200" lvl="2" indent="-91440" eaLnBrk="1">
              <a:lnSpc>
                <a:spcPct val="90000"/>
              </a:lnSpc>
              <a:spcBef>
                <a:spcPts val="40"/>
              </a:spcBef>
              <a:buClrTx/>
              <a:buFont typeface="Wingdings" charset="2"/>
              <a:buChar char="§"/>
              <a:defRPr/>
            </a:pPr>
            <a:r>
              <a:rPr lang="en-US" sz="2600" dirty="0">
                <a:latin typeface="Trebuchet MS"/>
                <a:cs typeface="Trebuchet MS"/>
              </a:rPr>
              <a:t>R</a:t>
            </a:r>
            <a:r>
              <a:rPr lang="en-US" sz="2600" dirty="0" smtClean="0">
                <a:latin typeface="Trebuchet MS"/>
                <a:cs typeface="Trebuchet MS"/>
              </a:rPr>
              <a:t>esulting </a:t>
            </a:r>
            <a:r>
              <a:rPr lang="en-US" sz="2600" dirty="0">
                <a:latin typeface="Trebuchet MS"/>
                <a:cs typeface="Trebuchet MS"/>
              </a:rPr>
              <a:t>healing characteristics, and assessment of psychological states will be identified through the survey instruments of the Rosenberg Self-Esteem Scale (RSE), and the Profile of Mood States (POMS</a:t>
            </a:r>
            <a:r>
              <a:rPr lang="en-US" sz="2600" dirty="0" smtClean="0">
                <a:latin typeface="Trebuchet MS"/>
                <a:cs typeface="Trebuchet MS"/>
              </a:rPr>
              <a:t>), and the </a:t>
            </a:r>
            <a:r>
              <a:rPr lang="en-US" sz="2600" dirty="0">
                <a:latin typeface="Trebuchet MS"/>
                <a:cs typeface="Trebuchet MS"/>
              </a:rPr>
              <a:t>OQ family of instruments </a:t>
            </a:r>
            <a:r>
              <a:rPr lang="en-US" sz="2600" dirty="0" smtClean="0">
                <a:latin typeface="Trebuchet MS"/>
                <a:cs typeface="Trebuchet MS"/>
              </a:rPr>
              <a:t>of OQ-30.2 for adults (ages 19-25) and Y-OQ Self Report (SR) for adolescents (ages 13-18) will </a:t>
            </a:r>
            <a:r>
              <a:rPr lang="en-US" sz="2600" dirty="0">
                <a:latin typeface="Trebuchet MS"/>
                <a:cs typeface="Trebuchet MS"/>
              </a:rPr>
              <a:t>be used to effectively analysis the differing results characteristic </a:t>
            </a:r>
            <a:r>
              <a:rPr lang="en-US" sz="2600" dirty="0" smtClean="0">
                <a:latin typeface="Trebuchet MS"/>
                <a:cs typeface="Trebuchet MS"/>
              </a:rPr>
              <a:t>of </a:t>
            </a:r>
            <a:r>
              <a:rPr lang="en-US" sz="2600" dirty="0">
                <a:latin typeface="Trebuchet MS"/>
                <a:cs typeface="Trebuchet MS"/>
              </a:rPr>
              <a:t>adolescent </a:t>
            </a:r>
            <a:r>
              <a:rPr lang="en-US" sz="2600" dirty="0" smtClean="0">
                <a:latin typeface="Trebuchet MS"/>
                <a:cs typeface="Trebuchet MS"/>
              </a:rPr>
              <a:t>to </a:t>
            </a:r>
            <a:r>
              <a:rPr lang="en-US" sz="2600" dirty="0">
                <a:latin typeface="Trebuchet MS"/>
                <a:cs typeface="Trebuchet MS"/>
              </a:rPr>
              <a:t>adult </a:t>
            </a:r>
            <a:r>
              <a:rPr lang="en-US" sz="2600" dirty="0" smtClean="0">
                <a:latin typeface="Trebuchet MS"/>
                <a:cs typeface="Trebuchet MS"/>
              </a:rPr>
              <a:t>patients. </a:t>
            </a:r>
          </a:p>
          <a:p>
            <a:pPr marL="365760" lvl="2" indent="0" eaLnBrk="1">
              <a:lnSpc>
                <a:spcPct val="90000"/>
              </a:lnSpc>
              <a:spcBef>
                <a:spcPts val="40"/>
              </a:spcBef>
              <a:buClrTx/>
              <a:defRPr/>
            </a:pPr>
            <a:endParaRPr lang="en-US" sz="2600" dirty="0" smtClean="0">
              <a:latin typeface="Trebuchet MS"/>
              <a:cs typeface="Trebuchet MS"/>
            </a:endParaRPr>
          </a:p>
          <a:p>
            <a:pPr marL="457200" lvl="2" indent="-91440" eaLnBrk="1">
              <a:lnSpc>
                <a:spcPct val="90000"/>
              </a:lnSpc>
              <a:spcBef>
                <a:spcPts val="40"/>
              </a:spcBef>
              <a:buClrTx/>
              <a:buFont typeface="Wingdings" charset="2"/>
              <a:buChar char="§"/>
              <a:defRPr/>
            </a:pPr>
            <a:r>
              <a:rPr lang="en-US" sz="2600" dirty="0" smtClean="0">
                <a:latin typeface="Trebuchet MS"/>
                <a:cs typeface="Trebuchet MS"/>
              </a:rPr>
              <a:t>The </a:t>
            </a:r>
            <a:r>
              <a:rPr lang="en-US" sz="2600" dirty="0">
                <a:latin typeface="Trebuchet MS"/>
                <a:cs typeface="Trebuchet MS"/>
              </a:rPr>
              <a:t>results of the surveys’ will be compared with the benefits </a:t>
            </a:r>
            <a:r>
              <a:rPr lang="en-US" sz="2600" dirty="0" smtClean="0">
                <a:latin typeface="Trebuchet MS"/>
                <a:cs typeface="Trebuchet MS"/>
              </a:rPr>
              <a:t>of traditional </a:t>
            </a:r>
            <a:r>
              <a:rPr lang="en-US" sz="2600" dirty="0">
                <a:latin typeface="Trebuchet MS"/>
                <a:cs typeface="Trebuchet MS"/>
              </a:rPr>
              <a:t>wilderness therapy in rural settings. A two-month follow up will be conducted and participants will resubmit surveys’ from the OQ family of instruments regarding the lasting effects of replicated urban wilderness therapy verses traditional wilderness therapy. </a:t>
            </a:r>
            <a:endParaRPr lang="en-US" sz="2600" dirty="0">
              <a:latin typeface="Trebuchet MS"/>
              <a:cs typeface="Trebuchet MS"/>
              <a:sym typeface="Helvetica" charset="0"/>
            </a:endParaRPr>
          </a:p>
        </p:txBody>
      </p:sp>
      <p:cxnSp>
        <p:nvCxnSpPr>
          <p:cNvPr id="41" name="Straight Connector 40"/>
          <p:cNvCxnSpPr/>
          <p:nvPr/>
        </p:nvCxnSpPr>
        <p:spPr bwMode="auto">
          <a:xfrm>
            <a:off x="17645396" y="24343252"/>
            <a:ext cx="1586805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2" name="Straight Connector 41"/>
          <p:cNvCxnSpPr/>
          <p:nvPr/>
        </p:nvCxnSpPr>
        <p:spPr bwMode="auto">
          <a:xfrm>
            <a:off x="17699102" y="16484261"/>
            <a:ext cx="15833456"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4" name="Straight Connector 43"/>
          <p:cNvCxnSpPr/>
          <p:nvPr/>
        </p:nvCxnSpPr>
        <p:spPr bwMode="auto">
          <a:xfrm flipV="1">
            <a:off x="34289161" y="28451582"/>
            <a:ext cx="15838700" cy="59599"/>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5" name="Straight Connector 44"/>
          <p:cNvCxnSpPr/>
          <p:nvPr/>
        </p:nvCxnSpPr>
        <p:spPr bwMode="auto">
          <a:xfrm>
            <a:off x="17689255" y="25112358"/>
            <a:ext cx="158387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7" name="Straight Connector 46"/>
          <p:cNvCxnSpPr/>
          <p:nvPr/>
        </p:nvCxnSpPr>
        <p:spPr bwMode="auto">
          <a:xfrm>
            <a:off x="34289161" y="27710187"/>
            <a:ext cx="15838700"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58" name="Picture 57" descr="tumblr_mf97s4VGgA1rkdjqao1_500.jpg"/>
          <p:cNvPicPr>
            <a:picLocks noChangeAspect="1"/>
          </p:cNvPicPr>
          <p:nvPr/>
        </p:nvPicPr>
        <p:blipFill rotWithShape="1">
          <a:blip r:embed="rId5">
            <a:extLst>
              <a:ext uri="{28A0092B-C50C-407E-A947-70E740481C1C}">
                <a14:useLocalDpi xmlns:a14="http://schemas.microsoft.com/office/drawing/2010/main" val="0"/>
              </a:ext>
            </a:extLst>
          </a:blip>
          <a:srcRect t="9864"/>
          <a:stretch/>
        </p:blipFill>
        <p:spPr>
          <a:xfrm>
            <a:off x="21037550" y="18039299"/>
            <a:ext cx="8876671" cy="5488688"/>
          </a:xfrm>
          <a:prstGeom prst="rect">
            <a:avLst/>
          </a:prstGeom>
        </p:spPr>
      </p:pic>
      <p:cxnSp>
        <p:nvCxnSpPr>
          <p:cNvPr id="91" name="Straight Connector 90"/>
          <p:cNvCxnSpPr/>
          <p:nvPr/>
        </p:nvCxnSpPr>
        <p:spPr bwMode="auto">
          <a:xfrm>
            <a:off x="17679989" y="17373261"/>
            <a:ext cx="15833456"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59" name="TextBox 58"/>
          <p:cNvSpPr txBox="1"/>
          <p:nvPr/>
        </p:nvSpPr>
        <p:spPr>
          <a:xfrm>
            <a:off x="20472400" y="16509322"/>
            <a:ext cx="9229059" cy="1077218"/>
          </a:xfrm>
          <a:prstGeom prst="rect">
            <a:avLst/>
          </a:prstGeom>
          <a:noFill/>
        </p:spPr>
        <p:txBody>
          <a:bodyPr wrap="none" rtlCol="0">
            <a:spAutoFit/>
          </a:bodyPr>
          <a:lstStyle/>
          <a:p>
            <a:r>
              <a:rPr lang="en-US" sz="3600" b="1" dirty="0" smtClean="0">
                <a:solidFill>
                  <a:schemeClr val="accent5">
                    <a:lumMod val="50000"/>
                  </a:schemeClr>
                </a:solidFill>
                <a:latin typeface="Trebuchet MS"/>
                <a:cs typeface="Trebuchet MS"/>
              </a:rPr>
              <a:t>Figure </a:t>
            </a:r>
            <a:r>
              <a:rPr lang="en-US" sz="3600" b="1" dirty="0">
                <a:solidFill>
                  <a:schemeClr val="accent5">
                    <a:lumMod val="50000"/>
                  </a:schemeClr>
                </a:solidFill>
                <a:latin typeface="Trebuchet MS"/>
                <a:cs typeface="Trebuchet MS"/>
              </a:rPr>
              <a:t>1. </a:t>
            </a:r>
            <a:r>
              <a:rPr lang="en-US" sz="3600" b="1" dirty="0" smtClean="0">
                <a:solidFill>
                  <a:schemeClr val="accent5">
                    <a:lumMod val="50000"/>
                  </a:schemeClr>
                </a:solidFill>
                <a:latin typeface="Trebuchet MS"/>
                <a:cs typeface="Trebuchet MS"/>
              </a:rPr>
              <a:t>Suicide Death’s in the US (2012) </a:t>
            </a:r>
            <a:endParaRPr lang="en-US" sz="3600" b="1" dirty="0">
              <a:solidFill>
                <a:schemeClr val="accent5">
                  <a:lumMod val="50000"/>
                </a:schemeClr>
              </a:solidFill>
              <a:latin typeface="Trebuchet MS"/>
              <a:cs typeface="Trebuchet MS"/>
            </a:endParaRPr>
          </a:p>
          <a:p>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699102" y="7121824"/>
            <a:ext cx="15833456" cy="9694964"/>
          </a:xfrm>
          <a:prstGeom prst="rect">
            <a:avLst/>
          </a:prstGeom>
          <a:noFill/>
        </p:spPr>
        <p:txBody>
          <a:bodyPr wrap="square" rtlCol="0">
            <a:spAutoFit/>
          </a:bodyPr>
          <a:lstStyle/>
          <a:p>
            <a:r>
              <a:rPr lang="en-US" sz="2600" dirty="0" smtClean="0">
                <a:latin typeface="Trebuchet MS"/>
                <a:cs typeface="Trebuchet MS"/>
              </a:rPr>
              <a:t>1. What </a:t>
            </a:r>
            <a:r>
              <a:rPr lang="en-US" sz="2600" dirty="0">
                <a:latin typeface="Trebuchet MS"/>
                <a:cs typeface="Trebuchet MS"/>
              </a:rPr>
              <a:t>is your age</a:t>
            </a:r>
            <a:r>
              <a:rPr lang="en-US" sz="2600" dirty="0" smtClean="0">
                <a:latin typeface="Trebuchet MS"/>
                <a:cs typeface="Trebuchet MS"/>
              </a:rPr>
              <a:t>?</a:t>
            </a:r>
          </a:p>
          <a:p>
            <a:pPr lvl="0"/>
            <a:r>
              <a:rPr lang="en-US" sz="2600" dirty="0" smtClean="0">
                <a:latin typeface="Trebuchet MS"/>
                <a:cs typeface="Trebuchet MS"/>
              </a:rPr>
              <a:t>2. What </a:t>
            </a:r>
            <a:r>
              <a:rPr lang="en-US" sz="2600" dirty="0">
                <a:latin typeface="Trebuchet MS"/>
                <a:cs typeface="Trebuchet MS"/>
              </a:rPr>
              <a:t>is your gender?</a:t>
            </a:r>
          </a:p>
          <a:p>
            <a:pPr lvl="0"/>
            <a:r>
              <a:rPr lang="en-US" sz="2600" dirty="0" smtClean="0">
                <a:latin typeface="Trebuchet MS"/>
                <a:cs typeface="Trebuchet MS"/>
              </a:rPr>
              <a:t>3. What </a:t>
            </a:r>
            <a:r>
              <a:rPr lang="en-US" sz="2600" dirty="0">
                <a:latin typeface="Trebuchet MS"/>
                <a:cs typeface="Trebuchet MS"/>
              </a:rPr>
              <a:t>is your race?</a:t>
            </a:r>
          </a:p>
          <a:p>
            <a:pPr lvl="0"/>
            <a:r>
              <a:rPr lang="en-US" sz="2600" dirty="0" smtClean="0">
                <a:latin typeface="Trebuchet MS"/>
                <a:cs typeface="Trebuchet MS"/>
              </a:rPr>
              <a:t>4. What </a:t>
            </a:r>
            <a:r>
              <a:rPr lang="en-US" sz="2600" dirty="0">
                <a:latin typeface="Trebuchet MS"/>
                <a:cs typeface="Trebuchet MS"/>
              </a:rPr>
              <a:t>age were you when you previously enrolled in wilderness therapy treatment</a:t>
            </a:r>
            <a:r>
              <a:rPr lang="en-US" sz="2600" dirty="0" smtClean="0">
                <a:latin typeface="Trebuchet MS"/>
                <a:cs typeface="Trebuchet MS"/>
              </a:rPr>
              <a:t>?</a:t>
            </a:r>
          </a:p>
          <a:p>
            <a:pPr lvl="0"/>
            <a:r>
              <a:rPr lang="en-US" sz="2600" dirty="0" smtClean="0">
                <a:latin typeface="Trebuchet MS"/>
                <a:cs typeface="Trebuchet MS"/>
              </a:rPr>
              <a:t>5. What </a:t>
            </a:r>
            <a:r>
              <a:rPr lang="en-US" sz="2600" dirty="0">
                <a:latin typeface="Trebuchet MS"/>
                <a:cs typeface="Trebuchet MS"/>
              </a:rPr>
              <a:t>did you use wilderness therapy for?</a:t>
            </a:r>
          </a:p>
          <a:p>
            <a:pPr lvl="0"/>
            <a:r>
              <a:rPr lang="en-US" sz="2600" dirty="0" smtClean="0">
                <a:latin typeface="Trebuchet MS"/>
                <a:cs typeface="Trebuchet MS"/>
              </a:rPr>
              <a:t>6. Where </a:t>
            </a:r>
            <a:r>
              <a:rPr lang="en-US" sz="2600" dirty="0">
                <a:latin typeface="Trebuchet MS"/>
                <a:cs typeface="Trebuchet MS"/>
              </a:rPr>
              <a:t>do you currently live?</a:t>
            </a:r>
          </a:p>
          <a:p>
            <a:pPr lvl="0"/>
            <a:r>
              <a:rPr lang="en-US" sz="2600" dirty="0" smtClean="0">
                <a:latin typeface="Trebuchet MS"/>
                <a:cs typeface="Trebuchet MS"/>
              </a:rPr>
              <a:t>7. How </a:t>
            </a:r>
            <a:r>
              <a:rPr lang="en-US" sz="2600" dirty="0">
                <a:latin typeface="Trebuchet MS"/>
                <a:cs typeface="Trebuchet MS"/>
              </a:rPr>
              <a:t>far do you live from access to a wilderness environment?</a:t>
            </a:r>
          </a:p>
          <a:p>
            <a:pPr lvl="0"/>
            <a:r>
              <a:rPr lang="en-US" sz="2600" dirty="0" smtClean="0">
                <a:latin typeface="Trebuchet MS"/>
                <a:cs typeface="Trebuchet MS"/>
              </a:rPr>
              <a:t>8. Are </a:t>
            </a:r>
            <a:r>
              <a:rPr lang="en-US" sz="2600" dirty="0">
                <a:latin typeface="Trebuchet MS"/>
                <a:cs typeface="Trebuchet MS"/>
              </a:rPr>
              <a:t>their any limitations that would prevent you from doing a wilderness therapy expedition?</a:t>
            </a:r>
          </a:p>
          <a:p>
            <a:pPr lvl="0"/>
            <a:r>
              <a:rPr lang="en-US" sz="2600" dirty="0" smtClean="0">
                <a:latin typeface="Trebuchet MS"/>
                <a:cs typeface="Trebuchet MS"/>
              </a:rPr>
              <a:t>        If </a:t>
            </a:r>
            <a:r>
              <a:rPr lang="en-US" sz="2600" dirty="0">
                <a:latin typeface="Trebuchet MS"/>
                <a:cs typeface="Trebuchet MS"/>
              </a:rPr>
              <a:t>so what are these limitations?</a:t>
            </a:r>
          </a:p>
          <a:p>
            <a:pPr lvl="0"/>
            <a:r>
              <a:rPr lang="en-US" sz="2600" dirty="0" smtClean="0">
                <a:latin typeface="Trebuchet MS"/>
                <a:cs typeface="Trebuchet MS"/>
              </a:rPr>
              <a:t>9. What </a:t>
            </a:r>
            <a:r>
              <a:rPr lang="en-US" sz="2600" dirty="0">
                <a:latin typeface="Trebuchet MS"/>
                <a:cs typeface="Trebuchet MS"/>
              </a:rPr>
              <a:t>is your access to means of transportation?</a:t>
            </a:r>
          </a:p>
          <a:p>
            <a:pPr lvl="0"/>
            <a:r>
              <a:rPr lang="en-US" sz="2600" dirty="0" smtClean="0">
                <a:latin typeface="Trebuchet MS"/>
                <a:cs typeface="Trebuchet MS"/>
              </a:rPr>
              <a:t>10. How </a:t>
            </a:r>
            <a:r>
              <a:rPr lang="en-US" sz="2600" dirty="0">
                <a:latin typeface="Trebuchet MS"/>
                <a:cs typeface="Trebuchet MS"/>
              </a:rPr>
              <a:t>often do you visit local parks and outdoor recreation areas?</a:t>
            </a:r>
          </a:p>
          <a:p>
            <a:pPr lvl="0"/>
            <a:r>
              <a:rPr lang="en-US" sz="2600" dirty="0" smtClean="0">
                <a:latin typeface="Trebuchet MS"/>
                <a:cs typeface="Trebuchet MS"/>
              </a:rPr>
              <a:t>11. How </a:t>
            </a:r>
            <a:r>
              <a:rPr lang="en-US" sz="2600" dirty="0">
                <a:latin typeface="Trebuchet MS"/>
                <a:cs typeface="Trebuchet MS"/>
              </a:rPr>
              <a:t>realistic would it be for you to incorporate a wilderness excursion into your weekend?</a:t>
            </a:r>
          </a:p>
          <a:p>
            <a:pPr lvl="0"/>
            <a:r>
              <a:rPr lang="en-US" sz="2600" dirty="0" smtClean="0">
                <a:latin typeface="Trebuchet MS"/>
                <a:cs typeface="Trebuchet MS"/>
              </a:rPr>
              <a:t>12. What </a:t>
            </a:r>
            <a:r>
              <a:rPr lang="en-US" sz="2600" dirty="0">
                <a:latin typeface="Trebuchet MS"/>
                <a:cs typeface="Trebuchet MS"/>
              </a:rPr>
              <a:t>aspects of your previous wilderness therapy treatment did you find most beneficial?</a:t>
            </a:r>
          </a:p>
          <a:p>
            <a:pPr lvl="0"/>
            <a:r>
              <a:rPr lang="en-US" sz="2600" dirty="0" smtClean="0">
                <a:latin typeface="Trebuchet MS"/>
                <a:cs typeface="Trebuchet MS"/>
              </a:rPr>
              <a:t>13. If </a:t>
            </a:r>
            <a:r>
              <a:rPr lang="en-US" sz="2600" dirty="0">
                <a:latin typeface="Trebuchet MS"/>
                <a:cs typeface="Trebuchet MS"/>
              </a:rPr>
              <a:t>you could find some of these beneficial characteristics close to your home in the city </a:t>
            </a:r>
            <a:r>
              <a:rPr lang="en-US" sz="2600" dirty="0" smtClean="0">
                <a:latin typeface="Trebuchet MS"/>
                <a:cs typeface="Trebuchet MS"/>
              </a:rPr>
              <a:t>would you </a:t>
            </a:r>
            <a:r>
              <a:rPr lang="en-US" sz="2600" dirty="0">
                <a:latin typeface="Trebuchet MS"/>
                <a:cs typeface="Trebuchet MS"/>
              </a:rPr>
              <a:t>incorporate them into your day-to-day life?</a:t>
            </a:r>
          </a:p>
          <a:p>
            <a:pPr lvl="0"/>
            <a:r>
              <a:rPr lang="en-US" sz="2600" dirty="0" smtClean="0">
                <a:latin typeface="Trebuchet MS"/>
                <a:cs typeface="Trebuchet MS"/>
              </a:rPr>
              <a:t>14. Have </a:t>
            </a:r>
            <a:r>
              <a:rPr lang="en-US" sz="2600" dirty="0">
                <a:latin typeface="Trebuchet MS"/>
                <a:cs typeface="Trebuchet MS"/>
              </a:rPr>
              <a:t>you continued doing wilderness therapy since your completion of your previous wilderness therapy treatment?</a:t>
            </a:r>
          </a:p>
          <a:p>
            <a:pPr lvl="0"/>
            <a:r>
              <a:rPr lang="en-US" sz="2600" dirty="0" smtClean="0">
                <a:latin typeface="Trebuchet MS"/>
                <a:cs typeface="Trebuchet MS"/>
              </a:rPr>
              <a:t>        If </a:t>
            </a:r>
            <a:r>
              <a:rPr lang="en-US" sz="2600" dirty="0">
                <a:latin typeface="Trebuchet MS"/>
                <a:cs typeface="Trebuchet MS"/>
              </a:rPr>
              <a:t>so… How often?</a:t>
            </a:r>
          </a:p>
          <a:p>
            <a:pPr lvl="0"/>
            <a:r>
              <a:rPr lang="en-US" sz="2600" dirty="0" smtClean="0">
                <a:latin typeface="Trebuchet MS"/>
                <a:cs typeface="Trebuchet MS"/>
              </a:rPr>
              <a:t>        If </a:t>
            </a:r>
            <a:r>
              <a:rPr lang="en-US" sz="2600" dirty="0">
                <a:latin typeface="Trebuchet MS"/>
                <a:cs typeface="Trebuchet MS"/>
              </a:rPr>
              <a:t>not… Why not?</a:t>
            </a:r>
          </a:p>
          <a:p>
            <a:pPr lvl="0"/>
            <a:r>
              <a:rPr lang="en-US" sz="2600" dirty="0" smtClean="0">
                <a:latin typeface="Trebuchet MS"/>
                <a:cs typeface="Trebuchet MS"/>
              </a:rPr>
              <a:t>15. How </a:t>
            </a:r>
            <a:r>
              <a:rPr lang="en-US" sz="2600" dirty="0">
                <a:latin typeface="Trebuchet MS"/>
                <a:cs typeface="Trebuchet MS"/>
              </a:rPr>
              <a:t>would wilderness and natural spaces help you being a member and resident of an urban, city environment? </a:t>
            </a:r>
          </a:p>
          <a:p>
            <a:pPr lvl="0"/>
            <a:r>
              <a:rPr lang="en-US" sz="2600" dirty="0" smtClean="0">
                <a:latin typeface="Trebuchet MS"/>
                <a:cs typeface="Trebuchet MS"/>
              </a:rPr>
              <a:t>16. Would </a:t>
            </a:r>
            <a:r>
              <a:rPr lang="en-US" sz="2600" dirty="0">
                <a:latin typeface="Trebuchet MS"/>
                <a:cs typeface="Trebuchet MS"/>
              </a:rPr>
              <a:t>you be interested in participating in a wilderness therapy study that takes healing benefits of wilderness therapy and replicates them in urban city settings?</a:t>
            </a: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9162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56-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PosterPresentations.com-36x56-Template-V3</Template>
  <TotalTime>5547</TotalTime>
  <Words>1996</Words>
  <Application>Microsoft Macintosh PowerPoint</Application>
  <PresentationFormat>Custom</PresentationFormat>
  <Paragraphs>95</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PosterPresentations.com-36x56-Template-V3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Kendra Kleidon</cp:lastModifiedBy>
  <cp:revision>54</cp:revision>
  <dcterms:created xsi:type="dcterms:W3CDTF">2012-02-04T00:31:01Z</dcterms:created>
  <dcterms:modified xsi:type="dcterms:W3CDTF">2015-11-11T05:56:59Z</dcterms:modified>
</cp:coreProperties>
</file>